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88" r:id="rId5"/>
    <p:sldId id="257" r:id="rId6"/>
    <p:sldId id="290" r:id="rId7"/>
    <p:sldId id="258" r:id="rId8"/>
    <p:sldId id="260" r:id="rId9"/>
    <p:sldId id="291" r:id="rId10"/>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71" autoAdjust="0"/>
  </p:normalViewPr>
  <p:slideViewPr>
    <p:cSldViewPr>
      <p:cViewPr varScale="1">
        <p:scale>
          <a:sx n="39" d="100"/>
          <a:sy n="39" d="100"/>
        </p:scale>
        <p:origin x="1402" y="58"/>
      </p:cViewPr>
      <p:guideLst>
        <p:guide orient="horz" pos="2880"/>
        <p:guide pos="2160"/>
      </p:guideLst>
    </p:cSldViewPr>
  </p:slideViewPr>
  <p:outlineViewPr>
    <p:cViewPr>
      <p:scale>
        <a:sx n="33" d="100"/>
        <a:sy n="33" d="100"/>
      </p:scale>
      <p:origin x="48" y="59274"/>
    </p:cViewPr>
  </p:outlin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1" name="Rectangle 20"/>
          <p:cNvSpPr/>
          <p:nvPr/>
        </p:nvSpPr>
        <p:spPr>
          <a:xfrm>
            <a:off x="1628801" y="196735"/>
            <a:ext cx="4896544" cy="12621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685800" y="1619672"/>
            <a:ext cx="5839544" cy="7128792"/>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188640" y="1619672"/>
            <a:ext cx="171450" cy="7128792"/>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Title 7"/>
          <p:cNvSpPr txBox="1">
            <a:spLocks/>
          </p:cNvSpPr>
          <p:nvPr userDrawn="1"/>
        </p:nvSpPr>
        <p:spPr>
          <a:xfrm>
            <a:off x="1628801" y="269688"/>
            <a:ext cx="4896544" cy="542203"/>
          </a:xfrm>
          <a:prstGeom prst="rect">
            <a:avLst/>
          </a:prstGeom>
        </p:spPr>
        <p:txBody>
          <a:bodyPr vert="horz" anchor="t" anchorCtr="0">
            <a:normAutofit fontScale="85000" lnSpcReduction="10000"/>
          </a:bodyPr>
          <a:lstStyle>
            <a:lvl1pPr algn="r" rtl="0" eaLnBrk="1" latinLnBrk="0" hangingPunct="1">
              <a:spcBef>
                <a:spcPct val="0"/>
              </a:spcBef>
              <a:buNone/>
              <a:defRPr kumimoji="0" sz="3200" kern="1200">
                <a:solidFill>
                  <a:schemeClr val="tx1"/>
                </a:solidFill>
                <a:latin typeface="+mj-lt"/>
                <a:ea typeface="+mj-ea"/>
                <a:cs typeface="+mj-cs"/>
              </a:defRPr>
            </a:lvl1pPr>
          </a:lstStyle>
          <a:p>
            <a:pPr algn="ctr"/>
            <a:r>
              <a:rPr lang="en-US" dirty="0" smtClean="0"/>
              <a:t>No Nonsense Number </a:t>
            </a:r>
            <a:r>
              <a:rPr lang="en-US" baseline="0" dirty="0" smtClean="0"/>
              <a:t>Facts</a:t>
            </a:r>
            <a:endParaRPr lang="en-US" dirty="0"/>
          </a:p>
        </p:txBody>
      </p:sp>
      <p:sp>
        <p:nvSpPr>
          <p:cNvPr id="5" name="Text Placeholder 4"/>
          <p:cNvSpPr>
            <a:spLocks noGrp="1"/>
          </p:cNvSpPr>
          <p:nvPr>
            <p:ph type="body" sz="quarter" idx="10"/>
          </p:nvPr>
        </p:nvSpPr>
        <p:spPr>
          <a:xfrm>
            <a:off x="1628775" y="827089"/>
            <a:ext cx="4895850" cy="631825"/>
          </a:xfrm>
        </p:spPr>
        <p:txBody>
          <a:bodyPr/>
          <a:lstStyle>
            <a:lvl1pPr marL="0" indent="0" algn="ctr">
              <a:buNone/>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p:txBody>
      </p:sp>
      <p:sp>
        <p:nvSpPr>
          <p:cNvPr id="7" name="Text Placeholder 6"/>
          <p:cNvSpPr>
            <a:spLocks noGrp="1"/>
          </p:cNvSpPr>
          <p:nvPr>
            <p:ph type="body" sz="quarter" idx="11"/>
          </p:nvPr>
        </p:nvSpPr>
        <p:spPr>
          <a:xfrm>
            <a:off x="685801" y="1619251"/>
            <a:ext cx="5838825" cy="504479"/>
          </a:xfrm>
        </p:spPr>
        <p:txBody>
          <a:bodyPr>
            <a:normAutofit/>
          </a:bodyPr>
          <a:lstStyle>
            <a:lvl1pPr marL="0" indent="0" algn="ctr">
              <a:buNone/>
              <a:defRPr sz="1600" b="1">
                <a:latin typeface="Calibri" panose="020F0502020204030204" pitchFamily="34" charset="0"/>
              </a:defRPr>
            </a:lvl1pPr>
          </a:lstStyle>
          <a:p>
            <a:pPr lvl="0"/>
            <a:r>
              <a:rPr lang="en-US" dirty="0" smtClean="0"/>
              <a:t>Click to edit Master text styles</a:t>
            </a:r>
          </a:p>
        </p:txBody>
      </p:sp>
      <p:sp>
        <p:nvSpPr>
          <p:cNvPr id="11" name="Text Placeholder 10"/>
          <p:cNvSpPr>
            <a:spLocks noGrp="1"/>
          </p:cNvSpPr>
          <p:nvPr>
            <p:ph type="body" sz="quarter" idx="12"/>
          </p:nvPr>
        </p:nvSpPr>
        <p:spPr>
          <a:xfrm>
            <a:off x="686519" y="5724128"/>
            <a:ext cx="5838825" cy="3024336"/>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2" name="TextBox 11"/>
          <p:cNvSpPr txBox="1"/>
          <p:nvPr userDrawn="1"/>
        </p:nvSpPr>
        <p:spPr>
          <a:xfrm>
            <a:off x="694929" y="2054424"/>
            <a:ext cx="5839544"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By the end of this half term, children should know the following facts. The aim is for them to recall these facts </a:t>
            </a:r>
            <a:r>
              <a:rPr kumimoji="0" lang="en-GB" alt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instantly</a:t>
            </a:r>
            <a:r>
              <a:rPr kumimoji="0" lang="en-GB"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GB" altLang="en-US" sz="1200" b="0" i="0" u="none" strike="noStrike" cap="none" normalizeH="0" baseline="0" dirty="0" smtClean="0">
              <a:ln>
                <a:noFill/>
              </a:ln>
              <a:solidFill>
                <a:schemeClr val="tx1"/>
              </a:solidFill>
              <a:effectLst/>
              <a:latin typeface="Calibri" panose="020F0502020204030204" pitchFamily="34" charset="0"/>
              <a:cs typeface="Arial" pitchFamily="34" charset="0"/>
            </a:endParaRPr>
          </a:p>
          <a:p>
            <a:endParaRPr lang="en-GB" dirty="0"/>
          </a:p>
        </p:txBody>
      </p:sp>
      <p:sp>
        <p:nvSpPr>
          <p:cNvPr id="15" name="Content Placeholder 14"/>
          <p:cNvSpPr>
            <a:spLocks noGrp="1"/>
          </p:cNvSpPr>
          <p:nvPr>
            <p:ph sz="quarter" idx="13"/>
          </p:nvPr>
        </p:nvSpPr>
        <p:spPr>
          <a:xfrm>
            <a:off x="719336" y="2555776"/>
            <a:ext cx="3390900" cy="2224088"/>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3" name="Text Placeholder 22"/>
          <p:cNvSpPr>
            <a:spLocks noGrp="1"/>
          </p:cNvSpPr>
          <p:nvPr>
            <p:ph type="body" sz="quarter" idx="14"/>
          </p:nvPr>
        </p:nvSpPr>
        <p:spPr>
          <a:xfrm>
            <a:off x="4288334" y="2987824"/>
            <a:ext cx="2020987" cy="1368152"/>
          </a:xfrm>
          <a:solidFill>
            <a:schemeClr val="bg1">
              <a:lumMod val="85000"/>
            </a:schemeClr>
          </a:solidFill>
          <a:ln cap="rnd"/>
        </p:spPr>
        <p:style>
          <a:lnRef idx="2">
            <a:schemeClr val="accent1"/>
          </a:lnRef>
          <a:fillRef idx="1">
            <a:schemeClr val="lt1"/>
          </a:fillRef>
          <a:effectRef idx="0">
            <a:schemeClr val="accent1"/>
          </a:effectRef>
          <a:fontRef idx="none"/>
        </p:style>
        <p:txBody>
          <a:bodyPr/>
          <a:lstStyle>
            <a:lvl1pPr marL="0" indent="0" algn="ctr">
              <a:buNone/>
              <a:defRPr sz="1200" b="1" u="sng">
                <a:latin typeface="Calibri" panose="020F0502020204030204" pitchFamily="34" charset="0"/>
              </a:defRPr>
            </a:lvl1pPr>
            <a:lvl2pPr marL="274320" indent="0" algn="l">
              <a:buNone/>
              <a:defRPr sz="1200">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p:txBody>
      </p:sp>
      <p:sp>
        <p:nvSpPr>
          <p:cNvPr id="34" name="Text Placeholder 10"/>
          <p:cNvSpPr>
            <a:spLocks noGrp="1"/>
          </p:cNvSpPr>
          <p:nvPr>
            <p:ph type="body" sz="quarter" idx="15"/>
          </p:nvPr>
        </p:nvSpPr>
        <p:spPr>
          <a:xfrm>
            <a:off x="685801" y="4932041"/>
            <a:ext cx="5838825" cy="614164"/>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8640" y="329115"/>
            <a:ext cx="1325218" cy="595251"/>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934D29-56AD-4E9C-96DE-62FBA6B8D7B3}" type="datetimeFigureOut">
              <a:rPr lang="en-GB" smtClean="0"/>
              <a:t>25/09/2024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6"/>
            <a:ext cx="154305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66186"/>
            <a:ext cx="451485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934D29-56AD-4E9C-96DE-62FBA6B8D7B3}" type="datetimeFigureOut">
              <a:rPr lang="en-GB" smtClean="0"/>
              <a:t>25/09/2024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
        <p:nvSpPr>
          <p:cNvPr id="7" name="Straight Connector 6"/>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1015325" y="4269269"/>
            <a:ext cx="780288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A934D29-56AD-4E9C-96DE-62FBA6B8D7B3}" type="datetimeFigureOut">
              <a:rPr lang="en-GB" smtClean="0"/>
              <a:t>25/09/2024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
        <p:nvSpPr>
          <p:cNvPr id="8" name="Content Placeholder 7"/>
          <p:cNvSpPr>
            <a:spLocks noGrp="1"/>
          </p:cNvSpPr>
          <p:nvPr>
            <p:ph sz="quarter" idx="1"/>
          </p:nvPr>
        </p:nvSpPr>
        <p:spPr>
          <a:xfrm>
            <a:off x="342900" y="1625600"/>
            <a:ext cx="6172200" cy="65836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962400"/>
            <a:ext cx="5143500" cy="14224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71550" y="5689600"/>
            <a:ext cx="5086350" cy="1524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800600" y="8473440"/>
            <a:ext cx="1714500" cy="487680"/>
          </a:xfrm>
        </p:spPr>
        <p:txBody>
          <a:bodyPr/>
          <a:lstStyle/>
          <a:p>
            <a:fld id="{BA934D29-56AD-4E9C-96DE-62FBA6B8D7B3}" type="datetimeFigureOut">
              <a:rPr lang="en-GB" smtClean="0"/>
              <a:t>25/09/2024</a:t>
            </a:fld>
            <a:endParaRPr lang="en-GB" dirty="0"/>
          </a:p>
        </p:txBody>
      </p:sp>
      <p:sp>
        <p:nvSpPr>
          <p:cNvPr id="5" name="Footer Placeholder 4"/>
          <p:cNvSpPr>
            <a:spLocks noGrp="1"/>
          </p:cNvSpPr>
          <p:nvPr>
            <p:ph type="ftr" sz="quarter" idx="11"/>
          </p:nvPr>
        </p:nvSpPr>
        <p:spPr>
          <a:xfrm>
            <a:off x="2173986" y="8473440"/>
            <a:ext cx="2606040" cy="487680"/>
          </a:xfrm>
        </p:spPr>
        <p:txBody>
          <a:bodyPr/>
          <a:lstStyle/>
          <a:p>
            <a:endParaRPr lang="en-GB" dirty="0"/>
          </a:p>
        </p:txBody>
      </p:sp>
      <p:sp>
        <p:nvSpPr>
          <p:cNvPr id="6" name="Slide Number Placeholder 5"/>
          <p:cNvSpPr>
            <a:spLocks noGrp="1"/>
          </p:cNvSpPr>
          <p:nvPr>
            <p:ph type="sldNum" sz="quarter" idx="12"/>
          </p:nvPr>
        </p:nvSpPr>
        <p:spPr>
          <a:xfrm>
            <a:off x="802386" y="8473440"/>
            <a:ext cx="1140714" cy="487680"/>
          </a:xfrm>
        </p:spPr>
        <p:txBody>
          <a:bodyPr/>
          <a:lstStyle/>
          <a:p>
            <a:fld id="{E5DB1074-21D6-4ADA-8D77-D7292AA4D2E3}" type="slidenum">
              <a:rPr lang="en-GB" smtClean="0"/>
              <a:t>‹#›</a:t>
            </a:fld>
            <a:endParaRPr lang="en-GB" dirty="0"/>
          </a:p>
        </p:txBody>
      </p:sp>
      <p:sp>
        <p:nvSpPr>
          <p:cNvPr id="7" name="Rectangle 6"/>
          <p:cNvSpPr/>
          <p:nvPr/>
        </p:nvSpPr>
        <p:spPr>
          <a:xfrm>
            <a:off x="685800" y="3759200"/>
            <a:ext cx="5486400" cy="17068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85800" y="3759200"/>
            <a:ext cx="171450" cy="170688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A934D29-56AD-4E9C-96DE-62FBA6B8D7B3}" type="datetimeFigureOut">
              <a:rPr lang="en-GB" smtClean="0"/>
              <a:t>25/09/2024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t>‹#›</a:t>
            </a:fld>
            <a:endParaRPr lang="en-GB" dirty="0"/>
          </a:p>
        </p:txBody>
      </p:sp>
      <p:sp>
        <p:nvSpPr>
          <p:cNvPr id="9" name="Content Placeholder 8"/>
          <p:cNvSpPr>
            <a:spLocks noGrp="1"/>
          </p:cNvSpPr>
          <p:nvPr>
            <p:ph sz="quarter" idx="1"/>
          </p:nvPr>
        </p:nvSpPr>
        <p:spPr>
          <a:xfrm>
            <a:off x="342900" y="1625600"/>
            <a:ext cx="3031236" cy="65836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474149" y="1621536"/>
            <a:ext cx="3031236" cy="65836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42901" y="1714500"/>
            <a:ext cx="3030141" cy="9144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86152" y="1727200"/>
            <a:ext cx="3031331" cy="9144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A934D29-56AD-4E9C-96DE-62FBA6B8D7B3}" type="datetimeFigureOut">
              <a:rPr lang="en-GB" smtClean="0"/>
              <a:t>25/09/2024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5DB1074-21D6-4ADA-8D77-D7292AA4D2E3}" type="slidenum">
              <a:rPr lang="en-GB" smtClean="0"/>
              <a:t>‹#›</a:t>
            </a:fld>
            <a:endParaRPr lang="en-GB" dirty="0"/>
          </a:p>
        </p:txBody>
      </p:sp>
      <p:sp>
        <p:nvSpPr>
          <p:cNvPr id="11" name="Content Placeholder 10"/>
          <p:cNvSpPr>
            <a:spLocks noGrp="1"/>
          </p:cNvSpPr>
          <p:nvPr>
            <p:ph sz="quarter" idx="2"/>
          </p:nvPr>
        </p:nvSpPr>
        <p:spPr>
          <a:xfrm>
            <a:off x="342900" y="2844800"/>
            <a:ext cx="3028950" cy="5384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3486150" y="2844800"/>
            <a:ext cx="3028950" cy="5384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A934D29-56AD-4E9C-96DE-62FBA6B8D7B3}" type="datetimeFigureOut">
              <a:rPr lang="en-GB" smtClean="0"/>
              <a:t>25/09/2024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5DB1074-21D6-4ADA-8D77-D7292AA4D2E3}" type="slidenum">
              <a:rPr lang="en-GB" smtClean="0"/>
              <a:t>‹#›</a:t>
            </a:fld>
            <a:endParaRPr lang="en-GB" dirty="0"/>
          </a:p>
        </p:txBody>
      </p:sp>
      <p:sp>
        <p:nvSpPr>
          <p:cNvPr id="6" name="Isosceles Triangle 5"/>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34D29-56AD-4E9C-96DE-62FBA6B8D7B3}" type="datetimeFigureOut">
              <a:rPr lang="en-GB" smtClean="0"/>
              <a:t>25/09/2024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5DB1074-21D6-4ADA-8D77-D7292AA4D2E3}" type="slidenum">
              <a:rPr lang="en-GB" smtClean="0"/>
              <a:t>‹#›</a:t>
            </a:fld>
            <a:endParaRPr lang="en-GB" dirty="0"/>
          </a:p>
        </p:txBody>
      </p:sp>
      <p:sp>
        <p:nvSpPr>
          <p:cNvPr id="5" name="Straight Connector 4"/>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43450" y="406400"/>
            <a:ext cx="1885950" cy="11176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743450" y="1625602"/>
            <a:ext cx="1885950" cy="6457951"/>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934D29-56AD-4E9C-96DE-62FBA6B8D7B3}" type="datetimeFigureOut">
              <a:rPr lang="en-GB" smtClean="0"/>
              <a:t>25/09/2024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t>‹#›</a:t>
            </a:fld>
            <a:endParaRPr lang="en-GB" dirty="0"/>
          </a:p>
        </p:txBody>
      </p:sp>
      <p:sp>
        <p:nvSpPr>
          <p:cNvPr id="8" name="Straight Connector 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610264" y="4432300"/>
            <a:ext cx="804672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228600" y="406400"/>
            <a:ext cx="4286250" cy="7620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667808"/>
            <a:ext cx="6172200" cy="899584"/>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42900" y="2540000"/>
            <a:ext cx="6172200" cy="5693664"/>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42900" y="1625600"/>
            <a:ext cx="6172200" cy="7112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934D29-56AD-4E9C-96DE-62FBA6B8D7B3}" type="datetimeFigureOut">
              <a:rPr lang="en-GB" smtClean="0"/>
              <a:t>25/09/2024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t>‹#›</a:t>
            </a:fld>
            <a:endParaRPr lang="en-GB" dirty="0"/>
          </a:p>
        </p:txBody>
      </p:sp>
      <p:sp>
        <p:nvSpPr>
          <p:cNvPr id="8" name="Straight Connector 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342900" y="667808"/>
            <a:ext cx="137160" cy="9144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42900" y="203200"/>
            <a:ext cx="6172200" cy="13208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42900" y="1625600"/>
            <a:ext cx="6172200" cy="6547104"/>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800600" y="8475133"/>
            <a:ext cx="1716786" cy="487680"/>
          </a:xfrm>
          <a:prstGeom prst="rect">
            <a:avLst/>
          </a:prstGeom>
        </p:spPr>
        <p:txBody>
          <a:bodyPr vert="horz"/>
          <a:lstStyle>
            <a:lvl1pPr algn="l" eaLnBrk="1" latinLnBrk="0" hangingPunct="1">
              <a:defRPr kumimoji="0" sz="1400">
                <a:solidFill>
                  <a:schemeClr val="tx2"/>
                </a:solidFill>
              </a:defRPr>
            </a:lvl1pPr>
          </a:lstStyle>
          <a:p>
            <a:fld id="{BA934D29-56AD-4E9C-96DE-62FBA6B8D7B3}" type="datetimeFigureOut">
              <a:rPr lang="en-GB" smtClean="0"/>
              <a:t>25/09/2024</a:t>
            </a:fld>
            <a:endParaRPr lang="en-GB" dirty="0"/>
          </a:p>
        </p:txBody>
      </p:sp>
      <p:sp>
        <p:nvSpPr>
          <p:cNvPr id="3" name="Footer Placeholder 2"/>
          <p:cNvSpPr>
            <a:spLocks noGrp="1"/>
          </p:cNvSpPr>
          <p:nvPr>
            <p:ph type="ftr" sz="quarter" idx="3"/>
          </p:nvPr>
        </p:nvSpPr>
        <p:spPr>
          <a:xfrm>
            <a:off x="2173986" y="8475133"/>
            <a:ext cx="2628900" cy="487680"/>
          </a:xfrm>
          <a:prstGeom prst="rect">
            <a:avLst/>
          </a:prstGeom>
        </p:spPr>
        <p:txBody>
          <a:bodyPr vert="horz"/>
          <a:lstStyle>
            <a:lvl1pPr algn="r" eaLnBrk="1" latinLnBrk="0" hangingPunct="1">
              <a:defRPr kumimoji="0" sz="1400">
                <a:solidFill>
                  <a:schemeClr val="tx2"/>
                </a:solidFill>
              </a:defRPr>
            </a:lvl1pPr>
          </a:lstStyle>
          <a:p>
            <a:endParaRPr lang="en-GB" dirty="0"/>
          </a:p>
        </p:txBody>
      </p:sp>
      <p:sp>
        <p:nvSpPr>
          <p:cNvPr id="23" name="Slide Number Placeholder 22"/>
          <p:cNvSpPr>
            <a:spLocks noGrp="1"/>
          </p:cNvSpPr>
          <p:nvPr>
            <p:ph type="sldNum" sz="quarter" idx="4"/>
          </p:nvPr>
        </p:nvSpPr>
        <p:spPr>
          <a:xfrm>
            <a:off x="459486" y="8475133"/>
            <a:ext cx="1485900" cy="487680"/>
          </a:xfrm>
          <a:prstGeom prst="rect">
            <a:avLst/>
          </a:prstGeom>
        </p:spPr>
        <p:txBody>
          <a:bodyPr vert="horz"/>
          <a:lstStyle>
            <a:lvl1pPr algn="l" eaLnBrk="1" latinLnBrk="0" hangingPunct="1">
              <a:defRPr kumimoji="0" sz="1400">
                <a:solidFill>
                  <a:schemeClr val="tx2"/>
                </a:solidFill>
              </a:defRPr>
            </a:lvl1pPr>
          </a:lstStyle>
          <a:p>
            <a:fld id="{E5DB1074-21D6-4ADA-8D77-D7292AA4D2E3}" type="slidenum">
              <a:rPr lang="en-GB" smtClean="0"/>
              <a:t>‹#›</a:t>
            </a:fld>
            <a:endParaRPr lang="en-GB" dirty="0"/>
          </a:p>
        </p:txBody>
      </p:sp>
      <p:sp>
        <p:nvSpPr>
          <p:cNvPr id="28" name="Straight Connector 2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342900" y="15240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onkermaths.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conkermaths.org/"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co.uk/imgres?imgurl=https://fbcdn-sphotos-a-a.akamaihd.net/hphotos-ak-ash3/579339_243239259109249_1758750518_n.jpg&amp;imgrefurl=http://alohaeigo.blogspot.com/2012/09/time.html&amp;docid=WnlNOfw-xuQsmM&amp;tbnid=DB087gJw5jfVtM:&amp;w=960&amp;h=957&amp;ei=8j8AVIXvKIXb0QW8roCwCA&amp;ved=0CAIQxiAwAA&amp;iact=c" TargetMode="Externa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hyperlink" Target="https://www.google.co.uk/imgres?imgurl=https://fbcdn-sphotos-a-a.akamaihd.net/hphotos-ak-ash3/532734_243239849109190_517913530_n.jpg&amp;imgrefurl=http://alohaeigo.blogspot.com/2012/09/time.html&amp;docid=WnlNOfw-xuQsmM&amp;tbnid=HSLnfo4aOCtNbM&amp;w=960&amp;h=960&amp;ei=aUAAVIHaMqvY0QXTxYHICQ&amp;ved=0CAcQxiAwBQ&amp;iact=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Autumn 1</a:t>
            </a:r>
            <a:endParaRPr lang="en-GB" dirty="0"/>
          </a:p>
        </p:txBody>
      </p:sp>
      <p:sp>
        <p:nvSpPr>
          <p:cNvPr id="3" name="Text Placeholder 2"/>
          <p:cNvSpPr>
            <a:spLocks noGrp="1"/>
          </p:cNvSpPr>
          <p:nvPr>
            <p:ph type="body" sz="quarter" idx="11"/>
          </p:nvPr>
        </p:nvSpPr>
        <p:spPr/>
        <p:txBody>
          <a:bodyPr/>
          <a:lstStyle/>
          <a:p>
            <a:r>
              <a:rPr lang="en-GB" dirty="0" smtClean="0"/>
              <a:t>I know number bonds to 20.</a:t>
            </a:r>
            <a:endParaRPr lang="en-GB"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a:t>
            </a:r>
            <a:r>
              <a:rPr lang="en-GB" altLang="en-US" dirty="0" smtClean="0">
                <a:ea typeface="Calibri" pitchFamily="34" charset="0"/>
                <a:cs typeface="Times New Roman" pitchFamily="18" charset="0"/>
              </a:rPr>
              <a:t>Maths facts while </a:t>
            </a:r>
            <a:r>
              <a:rPr lang="en-GB" altLang="en-US" dirty="0">
                <a:ea typeface="Calibri" pitchFamily="34" charset="0"/>
                <a:cs typeface="Times New Roman" pitchFamily="18" charset="0"/>
              </a:rPr>
              <a:t>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Use </a:t>
            </a:r>
            <a:r>
              <a:rPr lang="en-GB" altLang="en-US" u="sng" dirty="0">
                <a:ea typeface="Calibri" pitchFamily="34" charset="0"/>
                <a:cs typeface="Times New Roman" pitchFamily="18" charset="0"/>
              </a:rPr>
              <a:t>what you already </a:t>
            </a:r>
            <a:r>
              <a:rPr lang="en-GB" altLang="en-US" u="sng" dirty="0" smtClean="0">
                <a:ea typeface="Calibri" pitchFamily="34" charset="0"/>
                <a:cs typeface="Times New Roman" pitchFamily="18" charset="0"/>
              </a:rPr>
              <a:t>know </a:t>
            </a:r>
            <a:r>
              <a:rPr lang="en-GB" altLang="en-US" dirty="0" smtClean="0">
                <a:ea typeface="Calibri" pitchFamily="34" charset="0"/>
                <a:cs typeface="Times New Roman" pitchFamily="18" charset="0"/>
              </a:rPr>
              <a:t>– Use number bonds to 10 (e.g. 7 + 3 = 10) to work out related number bonds to 20 (e.g. 17 + 3 = 20).</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practical resources</a:t>
            </a:r>
            <a:r>
              <a:rPr lang="en-GB" altLang="en-US" dirty="0" smtClean="0">
                <a:cs typeface="Times New Roman" pitchFamily="18" charset="0"/>
              </a:rPr>
              <a:t> – Make collections of 20 objects. Ask questions such as, “How many more conkers would I need to make 20?”</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Make a poster</a:t>
            </a:r>
            <a:r>
              <a:rPr lang="en-GB" altLang="en-US" dirty="0" smtClean="0">
                <a:cs typeface="Times New Roman" pitchFamily="18" charset="0"/>
              </a:rPr>
              <a:t> – We use </a:t>
            </a:r>
            <a:r>
              <a:rPr lang="en-GB" altLang="en-US" dirty="0" err="1" smtClean="0">
                <a:cs typeface="Times New Roman" pitchFamily="18" charset="0"/>
              </a:rPr>
              <a:t>Numicon</a:t>
            </a:r>
            <a:r>
              <a:rPr lang="en-GB" altLang="en-US" dirty="0" smtClean="0">
                <a:cs typeface="Times New Roman" pitchFamily="18" charset="0"/>
              </a:rPr>
              <a:t> at school. You can find pictures of the </a:t>
            </a:r>
            <a:r>
              <a:rPr lang="en-GB" altLang="en-US" dirty="0" err="1" smtClean="0">
                <a:cs typeface="Times New Roman" pitchFamily="18" charset="0"/>
              </a:rPr>
              <a:t>Numicon</a:t>
            </a:r>
            <a:r>
              <a:rPr lang="en-GB" altLang="en-US" dirty="0">
                <a:cs typeface="Times New Roman" pitchFamily="18" charset="0"/>
              </a:rPr>
              <a:t> shapes here</a:t>
            </a:r>
            <a:r>
              <a:rPr lang="en-GB" altLang="en-US" dirty="0" smtClean="0">
                <a:cs typeface="Times New Roman" pitchFamily="18" charset="0"/>
              </a:rPr>
              <a:t>: bit.ly/</a:t>
            </a:r>
            <a:r>
              <a:rPr lang="en-GB" altLang="en-US" dirty="0" err="1" smtClean="0">
                <a:cs typeface="Times New Roman" pitchFamily="18" charset="0"/>
              </a:rPr>
              <a:t>NumiconPictures</a:t>
            </a:r>
            <a:r>
              <a:rPr lang="en-GB" altLang="en-US" dirty="0" smtClean="0">
                <a:cs typeface="Times New Roman" pitchFamily="18" charset="0"/>
              </a:rPr>
              <a:t> – your child could make a poster showing the different ways of making 20.</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Play games</a:t>
            </a:r>
            <a:r>
              <a:rPr lang="en-GB" altLang="en-US" dirty="0" smtClean="0">
                <a:cs typeface="Times New Roman" pitchFamily="18" charset="0"/>
              </a:rPr>
              <a:t> – You can play number bond pairs online </a:t>
            </a:r>
            <a:r>
              <a:rPr lang="en-GB" dirty="0">
                <a:hlinkClick r:id="rId2"/>
              </a:rPr>
              <a:t>http://www.conkermaths.org/</a:t>
            </a:r>
            <a:r>
              <a:rPr lang="en-GB" altLang="en-US" dirty="0" smtClean="0">
                <a:cs typeface="Times New Roman" pitchFamily="18" charset="0"/>
              </a:rPr>
              <a:t> and then see how 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4047661519"/>
              </p:ext>
            </p:extLst>
          </p:nvPr>
        </p:nvGraphicFramePr>
        <p:xfrm>
          <a:off x="719138" y="2555877"/>
          <a:ext cx="3390900" cy="2120646"/>
        </p:xfrm>
        <a:graphic>
          <a:graphicData uri="http://schemas.openxmlformats.org/drawingml/2006/table">
            <a:tbl>
              <a:tblPr firstRow="1" bandRow="1">
                <a:tableStyleId>{2D5ABB26-0587-4C30-8999-92F81FD0307C}</a:tableStyleId>
              </a:tblPr>
              <a:tblGrid>
                <a:gridCol w="847725">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tblGrid>
              <a:tr h="2109343">
                <a:tc>
                  <a:txBody>
                    <a:bodyPr/>
                    <a:lstStyle/>
                    <a:p>
                      <a:pPr algn="ctr">
                        <a:lnSpc>
                          <a:spcPct val="115000"/>
                        </a:lnSpc>
                        <a:spcAft>
                          <a:spcPts val="0"/>
                        </a:spcAft>
                      </a:pPr>
                      <a:r>
                        <a:rPr lang="en-GB" sz="1100" dirty="0" smtClean="0">
                          <a:effectLst/>
                          <a:latin typeface="Calibri"/>
                          <a:ea typeface="Calibri"/>
                          <a:cs typeface="Times New Roman"/>
                        </a:rPr>
                        <a:t>0</a:t>
                      </a:r>
                      <a:r>
                        <a:rPr lang="en-GB" sz="1100" baseline="0" dirty="0" smtClean="0">
                          <a:effectLst/>
                          <a:latin typeface="Calibri"/>
                          <a:ea typeface="Calibri"/>
                          <a:cs typeface="Times New Roman"/>
                        </a:rPr>
                        <a:t> + 20 = 20</a:t>
                      </a:r>
                    </a:p>
                    <a:p>
                      <a:pPr algn="ctr">
                        <a:lnSpc>
                          <a:spcPct val="115000"/>
                        </a:lnSpc>
                        <a:spcAft>
                          <a:spcPts val="0"/>
                        </a:spcAft>
                      </a:pPr>
                      <a:r>
                        <a:rPr lang="en-GB" sz="1100" baseline="0" dirty="0" smtClean="0">
                          <a:effectLst/>
                          <a:latin typeface="Calibri"/>
                          <a:ea typeface="Calibri"/>
                          <a:cs typeface="Times New Roman"/>
                        </a:rPr>
                        <a:t>1 + 19 = 20</a:t>
                      </a:r>
                    </a:p>
                    <a:p>
                      <a:pPr algn="ctr">
                        <a:lnSpc>
                          <a:spcPct val="115000"/>
                        </a:lnSpc>
                        <a:spcAft>
                          <a:spcPts val="0"/>
                        </a:spcAft>
                      </a:pPr>
                      <a:r>
                        <a:rPr lang="en-GB" sz="1100" baseline="0" dirty="0" smtClean="0">
                          <a:effectLst/>
                          <a:latin typeface="Calibri"/>
                          <a:ea typeface="Calibri"/>
                          <a:cs typeface="Times New Roman"/>
                        </a:rPr>
                        <a:t>2 + 18 = 20</a:t>
                      </a:r>
                    </a:p>
                    <a:p>
                      <a:pPr algn="ctr">
                        <a:lnSpc>
                          <a:spcPct val="115000"/>
                        </a:lnSpc>
                        <a:spcAft>
                          <a:spcPts val="0"/>
                        </a:spcAft>
                      </a:pPr>
                      <a:r>
                        <a:rPr lang="en-GB" sz="1100" baseline="0" dirty="0" smtClean="0">
                          <a:effectLst/>
                          <a:latin typeface="Calibri"/>
                          <a:ea typeface="Calibri"/>
                          <a:cs typeface="Times New Roman"/>
                        </a:rPr>
                        <a:t>3 + 17 = 20</a:t>
                      </a:r>
                    </a:p>
                    <a:p>
                      <a:pPr algn="ctr">
                        <a:lnSpc>
                          <a:spcPct val="115000"/>
                        </a:lnSpc>
                        <a:spcAft>
                          <a:spcPts val="0"/>
                        </a:spcAft>
                      </a:pPr>
                      <a:r>
                        <a:rPr lang="en-GB" sz="1100" baseline="0" dirty="0" smtClean="0">
                          <a:effectLst/>
                          <a:latin typeface="Calibri"/>
                          <a:ea typeface="Calibri"/>
                          <a:cs typeface="Times New Roman"/>
                        </a:rPr>
                        <a:t>4 + 16 = 20</a:t>
                      </a:r>
                    </a:p>
                    <a:p>
                      <a:pPr algn="ctr">
                        <a:lnSpc>
                          <a:spcPct val="115000"/>
                        </a:lnSpc>
                        <a:spcAft>
                          <a:spcPts val="0"/>
                        </a:spcAft>
                      </a:pPr>
                      <a:r>
                        <a:rPr lang="en-GB" sz="1100" baseline="0" dirty="0" smtClean="0">
                          <a:effectLst/>
                          <a:latin typeface="Calibri"/>
                          <a:ea typeface="Calibri"/>
                          <a:cs typeface="Times New Roman"/>
                        </a:rPr>
                        <a:t>5 + 15 = 20</a:t>
                      </a:r>
                    </a:p>
                    <a:p>
                      <a:pPr algn="ctr">
                        <a:lnSpc>
                          <a:spcPct val="115000"/>
                        </a:lnSpc>
                        <a:spcAft>
                          <a:spcPts val="0"/>
                        </a:spcAft>
                      </a:pPr>
                      <a:r>
                        <a:rPr lang="en-GB" sz="1100" baseline="0" dirty="0" smtClean="0">
                          <a:effectLst/>
                          <a:latin typeface="Calibri"/>
                          <a:ea typeface="Calibri"/>
                          <a:cs typeface="Times New Roman"/>
                        </a:rPr>
                        <a:t>6 + 14 = 20</a:t>
                      </a:r>
                    </a:p>
                    <a:p>
                      <a:pPr algn="ctr">
                        <a:lnSpc>
                          <a:spcPct val="115000"/>
                        </a:lnSpc>
                        <a:spcAft>
                          <a:spcPts val="0"/>
                        </a:spcAft>
                      </a:pPr>
                      <a:r>
                        <a:rPr lang="en-GB" sz="1100" baseline="0" dirty="0" smtClean="0">
                          <a:effectLst/>
                          <a:latin typeface="Calibri"/>
                          <a:ea typeface="Calibri"/>
                          <a:cs typeface="Times New Roman"/>
                        </a:rPr>
                        <a:t>7 + 13 = 20</a:t>
                      </a:r>
                    </a:p>
                    <a:p>
                      <a:pPr algn="ctr">
                        <a:lnSpc>
                          <a:spcPct val="115000"/>
                        </a:lnSpc>
                        <a:spcAft>
                          <a:spcPts val="0"/>
                        </a:spcAft>
                      </a:pPr>
                      <a:r>
                        <a:rPr lang="en-GB" sz="1100" baseline="0" dirty="0" smtClean="0">
                          <a:effectLst/>
                          <a:latin typeface="Calibri"/>
                          <a:ea typeface="Calibri"/>
                          <a:cs typeface="Times New Roman"/>
                        </a:rPr>
                        <a:t>8 + 12 = 20</a:t>
                      </a:r>
                    </a:p>
                    <a:p>
                      <a:pPr algn="ctr">
                        <a:lnSpc>
                          <a:spcPct val="115000"/>
                        </a:lnSpc>
                        <a:spcAft>
                          <a:spcPts val="0"/>
                        </a:spcAft>
                      </a:pPr>
                      <a:r>
                        <a:rPr lang="en-GB" sz="1100" baseline="0" dirty="0" smtClean="0">
                          <a:effectLst/>
                          <a:latin typeface="Calibri"/>
                          <a:ea typeface="Calibri"/>
                          <a:cs typeface="Times New Roman"/>
                        </a:rPr>
                        <a:t>9 + 11 = 20</a:t>
                      </a:r>
                    </a:p>
                    <a:p>
                      <a:pPr algn="ctr">
                        <a:lnSpc>
                          <a:spcPct val="115000"/>
                        </a:lnSpc>
                        <a:spcAft>
                          <a:spcPts val="0"/>
                        </a:spcAft>
                      </a:pPr>
                      <a:r>
                        <a:rPr lang="en-GB" sz="1100" baseline="0" dirty="0" smtClean="0">
                          <a:effectLst/>
                          <a:latin typeface="Calibri"/>
                          <a:ea typeface="Calibri"/>
                          <a:cs typeface="Times New Roman"/>
                        </a:rPr>
                        <a:t>10 + 10 = 20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20 + 0 = 20</a:t>
                      </a:r>
                    </a:p>
                    <a:p>
                      <a:pPr algn="ctr">
                        <a:lnSpc>
                          <a:spcPct val="115000"/>
                        </a:lnSpc>
                        <a:spcAft>
                          <a:spcPts val="0"/>
                        </a:spcAft>
                      </a:pPr>
                      <a:r>
                        <a:rPr lang="en-GB" sz="1100" dirty="0" smtClean="0">
                          <a:effectLst/>
                          <a:latin typeface="Calibri"/>
                          <a:ea typeface="Calibri"/>
                          <a:cs typeface="Times New Roman"/>
                        </a:rPr>
                        <a:t>19 + 1 = 20</a:t>
                      </a:r>
                    </a:p>
                    <a:p>
                      <a:pPr algn="ctr">
                        <a:lnSpc>
                          <a:spcPct val="115000"/>
                        </a:lnSpc>
                        <a:spcAft>
                          <a:spcPts val="0"/>
                        </a:spcAft>
                      </a:pPr>
                      <a:r>
                        <a:rPr lang="en-GB" sz="1100" dirty="0" smtClean="0">
                          <a:effectLst/>
                          <a:latin typeface="Calibri"/>
                          <a:ea typeface="Calibri"/>
                          <a:cs typeface="Times New Roman"/>
                        </a:rPr>
                        <a:t>18 + 2 = 20</a:t>
                      </a:r>
                    </a:p>
                    <a:p>
                      <a:pPr algn="ctr">
                        <a:lnSpc>
                          <a:spcPct val="115000"/>
                        </a:lnSpc>
                        <a:spcAft>
                          <a:spcPts val="0"/>
                        </a:spcAft>
                      </a:pPr>
                      <a:r>
                        <a:rPr lang="en-GB" sz="1100" dirty="0" smtClean="0">
                          <a:effectLst/>
                          <a:latin typeface="Calibri"/>
                          <a:ea typeface="Calibri"/>
                          <a:cs typeface="Times New Roman"/>
                        </a:rPr>
                        <a:t>17 + 3 = 20</a:t>
                      </a:r>
                    </a:p>
                    <a:p>
                      <a:pPr algn="ctr">
                        <a:lnSpc>
                          <a:spcPct val="115000"/>
                        </a:lnSpc>
                        <a:spcAft>
                          <a:spcPts val="0"/>
                        </a:spcAft>
                      </a:pPr>
                      <a:r>
                        <a:rPr lang="en-GB" sz="1100" dirty="0" smtClean="0">
                          <a:effectLst/>
                          <a:latin typeface="Calibri"/>
                          <a:ea typeface="Calibri"/>
                          <a:cs typeface="Times New Roman"/>
                        </a:rPr>
                        <a:t>16 + 4 = 20</a:t>
                      </a:r>
                    </a:p>
                    <a:p>
                      <a:pPr algn="ctr">
                        <a:lnSpc>
                          <a:spcPct val="115000"/>
                        </a:lnSpc>
                        <a:spcAft>
                          <a:spcPts val="0"/>
                        </a:spcAft>
                      </a:pPr>
                      <a:r>
                        <a:rPr lang="en-GB" sz="1100" dirty="0" smtClean="0">
                          <a:effectLst/>
                          <a:latin typeface="Calibri"/>
                          <a:ea typeface="Calibri"/>
                          <a:cs typeface="Times New Roman"/>
                        </a:rPr>
                        <a:t>15 + 5 = 20</a:t>
                      </a:r>
                    </a:p>
                    <a:p>
                      <a:pPr algn="ctr">
                        <a:lnSpc>
                          <a:spcPct val="115000"/>
                        </a:lnSpc>
                        <a:spcAft>
                          <a:spcPts val="0"/>
                        </a:spcAft>
                      </a:pPr>
                      <a:r>
                        <a:rPr lang="en-GB" sz="1100" dirty="0" smtClean="0">
                          <a:effectLst/>
                          <a:latin typeface="Calibri"/>
                          <a:ea typeface="Calibri"/>
                          <a:cs typeface="Times New Roman"/>
                        </a:rPr>
                        <a:t>14 + 6 = 20</a:t>
                      </a:r>
                    </a:p>
                    <a:p>
                      <a:pPr algn="ctr">
                        <a:lnSpc>
                          <a:spcPct val="115000"/>
                        </a:lnSpc>
                        <a:spcAft>
                          <a:spcPts val="0"/>
                        </a:spcAft>
                      </a:pPr>
                      <a:r>
                        <a:rPr lang="en-GB" sz="1100" dirty="0" smtClean="0">
                          <a:effectLst/>
                          <a:latin typeface="Calibri"/>
                          <a:ea typeface="Calibri"/>
                          <a:cs typeface="Times New Roman"/>
                        </a:rPr>
                        <a:t>13 + 7 = 20</a:t>
                      </a:r>
                    </a:p>
                    <a:p>
                      <a:pPr algn="ctr">
                        <a:lnSpc>
                          <a:spcPct val="115000"/>
                        </a:lnSpc>
                        <a:spcAft>
                          <a:spcPts val="0"/>
                        </a:spcAft>
                      </a:pPr>
                      <a:r>
                        <a:rPr lang="en-GB" sz="1100" dirty="0" smtClean="0">
                          <a:effectLst/>
                          <a:latin typeface="Calibri"/>
                          <a:ea typeface="Calibri"/>
                          <a:cs typeface="Times New Roman"/>
                        </a:rPr>
                        <a:t>12 + 8 = 20</a:t>
                      </a:r>
                    </a:p>
                    <a:p>
                      <a:pPr algn="ctr">
                        <a:lnSpc>
                          <a:spcPct val="115000"/>
                        </a:lnSpc>
                        <a:spcAft>
                          <a:spcPts val="0"/>
                        </a:spcAft>
                      </a:pPr>
                      <a:r>
                        <a:rPr lang="en-GB" sz="1100" dirty="0" smtClean="0">
                          <a:effectLst/>
                          <a:latin typeface="Calibri"/>
                          <a:ea typeface="Calibri"/>
                          <a:cs typeface="Times New Roman"/>
                        </a:rPr>
                        <a:t>11 + 9 = 20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20 – 0 = 20</a:t>
                      </a:r>
                    </a:p>
                    <a:p>
                      <a:pPr algn="ctr">
                        <a:lnSpc>
                          <a:spcPct val="115000"/>
                        </a:lnSpc>
                        <a:spcAft>
                          <a:spcPts val="0"/>
                        </a:spcAft>
                      </a:pPr>
                      <a:r>
                        <a:rPr lang="en-GB" sz="1100" dirty="0" smtClean="0">
                          <a:effectLst/>
                          <a:latin typeface="Calibri"/>
                          <a:ea typeface="Calibri"/>
                          <a:cs typeface="Times New Roman"/>
                        </a:rPr>
                        <a:t>20 – 1 = 19</a:t>
                      </a:r>
                    </a:p>
                    <a:p>
                      <a:pPr algn="ctr">
                        <a:lnSpc>
                          <a:spcPct val="115000"/>
                        </a:lnSpc>
                        <a:spcAft>
                          <a:spcPts val="0"/>
                        </a:spcAft>
                      </a:pPr>
                      <a:r>
                        <a:rPr lang="en-GB" sz="1100" dirty="0" smtClean="0">
                          <a:effectLst/>
                          <a:latin typeface="Calibri"/>
                          <a:ea typeface="Calibri"/>
                          <a:cs typeface="Times New Roman"/>
                        </a:rPr>
                        <a:t>20</a:t>
                      </a:r>
                      <a:r>
                        <a:rPr lang="en-GB" sz="1100" baseline="0" dirty="0" smtClean="0">
                          <a:effectLst/>
                          <a:latin typeface="Calibri"/>
                          <a:ea typeface="Calibri"/>
                          <a:cs typeface="Times New Roman"/>
                        </a:rPr>
                        <a:t> – 2 = 18</a:t>
                      </a:r>
                    </a:p>
                    <a:p>
                      <a:pPr algn="ctr">
                        <a:lnSpc>
                          <a:spcPct val="115000"/>
                        </a:lnSpc>
                        <a:spcAft>
                          <a:spcPts val="0"/>
                        </a:spcAft>
                      </a:pPr>
                      <a:r>
                        <a:rPr lang="en-GB" sz="1100" baseline="0" dirty="0" smtClean="0">
                          <a:effectLst/>
                          <a:latin typeface="Calibri"/>
                          <a:ea typeface="Calibri"/>
                          <a:cs typeface="Times New Roman"/>
                        </a:rPr>
                        <a:t>20 – 3 = 17</a:t>
                      </a:r>
                    </a:p>
                    <a:p>
                      <a:pPr algn="ctr">
                        <a:lnSpc>
                          <a:spcPct val="115000"/>
                        </a:lnSpc>
                        <a:spcAft>
                          <a:spcPts val="0"/>
                        </a:spcAft>
                      </a:pPr>
                      <a:r>
                        <a:rPr lang="en-GB" sz="1100" baseline="0" dirty="0" smtClean="0">
                          <a:effectLst/>
                          <a:latin typeface="Calibri"/>
                          <a:ea typeface="Calibri"/>
                          <a:cs typeface="Times New Roman"/>
                        </a:rPr>
                        <a:t>20 – 4 = 16</a:t>
                      </a:r>
                    </a:p>
                    <a:p>
                      <a:pPr algn="ctr">
                        <a:lnSpc>
                          <a:spcPct val="115000"/>
                        </a:lnSpc>
                        <a:spcAft>
                          <a:spcPts val="0"/>
                        </a:spcAft>
                      </a:pPr>
                      <a:r>
                        <a:rPr lang="en-GB" sz="1100" baseline="0" dirty="0" smtClean="0">
                          <a:effectLst/>
                          <a:latin typeface="Calibri"/>
                          <a:ea typeface="Calibri"/>
                          <a:cs typeface="Times New Roman"/>
                        </a:rPr>
                        <a:t>20 – 5 = 15</a:t>
                      </a:r>
                    </a:p>
                    <a:p>
                      <a:pPr algn="ctr">
                        <a:lnSpc>
                          <a:spcPct val="115000"/>
                        </a:lnSpc>
                        <a:spcAft>
                          <a:spcPts val="0"/>
                        </a:spcAft>
                      </a:pPr>
                      <a:r>
                        <a:rPr lang="en-GB" sz="1100" baseline="0" dirty="0" smtClean="0">
                          <a:effectLst/>
                          <a:latin typeface="Calibri"/>
                          <a:ea typeface="Calibri"/>
                          <a:cs typeface="Times New Roman"/>
                        </a:rPr>
                        <a:t>20 – 6 = 14</a:t>
                      </a:r>
                    </a:p>
                    <a:p>
                      <a:pPr algn="ctr">
                        <a:lnSpc>
                          <a:spcPct val="115000"/>
                        </a:lnSpc>
                        <a:spcAft>
                          <a:spcPts val="0"/>
                        </a:spcAft>
                      </a:pPr>
                      <a:r>
                        <a:rPr lang="en-GB" sz="1100" baseline="0" dirty="0" smtClean="0">
                          <a:effectLst/>
                          <a:latin typeface="Calibri"/>
                          <a:ea typeface="Calibri"/>
                          <a:cs typeface="Times New Roman"/>
                        </a:rPr>
                        <a:t>20 – 7 = 13</a:t>
                      </a:r>
                    </a:p>
                    <a:p>
                      <a:pPr algn="ctr">
                        <a:lnSpc>
                          <a:spcPct val="115000"/>
                        </a:lnSpc>
                        <a:spcAft>
                          <a:spcPts val="0"/>
                        </a:spcAft>
                      </a:pPr>
                      <a:r>
                        <a:rPr lang="en-GB" sz="1100" baseline="0" dirty="0" smtClean="0">
                          <a:effectLst/>
                          <a:latin typeface="Calibri"/>
                          <a:ea typeface="Calibri"/>
                          <a:cs typeface="Times New Roman"/>
                        </a:rPr>
                        <a:t>20 – 8 = 12</a:t>
                      </a:r>
                    </a:p>
                    <a:p>
                      <a:pPr algn="ctr">
                        <a:lnSpc>
                          <a:spcPct val="115000"/>
                        </a:lnSpc>
                        <a:spcAft>
                          <a:spcPts val="0"/>
                        </a:spcAft>
                      </a:pPr>
                      <a:r>
                        <a:rPr lang="en-GB" sz="1100" baseline="0" dirty="0" smtClean="0">
                          <a:effectLst/>
                          <a:latin typeface="Calibri"/>
                          <a:ea typeface="Calibri"/>
                          <a:cs typeface="Times New Roman"/>
                        </a:rPr>
                        <a:t>20 – 9 = 11</a:t>
                      </a:r>
                    </a:p>
                    <a:p>
                      <a:pPr algn="ctr">
                        <a:lnSpc>
                          <a:spcPct val="115000"/>
                        </a:lnSpc>
                        <a:spcAft>
                          <a:spcPts val="0"/>
                        </a:spcAft>
                      </a:pPr>
                      <a:r>
                        <a:rPr lang="en-GB" sz="1100" baseline="0" dirty="0" smtClean="0">
                          <a:effectLst/>
                          <a:latin typeface="Calibri"/>
                          <a:ea typeface="Calibri"/>
                          <a:cs typeface="Times New Roman"/>
                        </a:rPr>
                        <a:t>20 – 10 = 10</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20 – 20 = 0</a:t>
                      </a:r>
                    </a:p>
                    <a:p>
                      <a:pPr algn="ctr">
                        <a:lnSpc>
                          <a:spcPct val="115000"/>
                        </a:lnSpc>
                        <a:spcAft>
                          <a:spcPts val="0"/>
                        </a:spcAft>
                      </a:pPr>
                      <a:r>
                        <a:rPr lang="en-GB" sz="1100" dirty="0" smtClean="0">
                          <a:effectLst/>
                          <a:latin typeface="Calibri"/>
                          <a:ea typeface="Calibri"/>
                          <a:cs typeface="Times New Roman"/>
                        </a:rPr>
                        <a:t>20</a:t>
                      </a:r>
                      <a:r>
                        <a:rPr lang="en-GB" sz="1100" baseline="0" dirty="0" smtClean="0">
                          <a:effectLst/>
                          <a:latin typeface="Calibri"/>
                          <a:ea typeface="Calibri"/>
                          <a:cs typeface="Times New Roman"/>
                        </a:rPr>
                        <a:t> – 19 = 1</a:t>
                      </a:r>
                    </a:p>
                    <a:p>
                      <a:pPr algn="ctr">
                        <a:lnSpc>
                          <a:spcPct val="115000"/>
                        </a:lnSpc>
                        <a:spcAft>
                          <a:spcPts val="0"/>
                        </a:spcAft>
                      </a:pPr>
                      <a:r>
                        <a:rPr lang="en-GB" sz="1100" baseline="0" dirty="0" smtClean="0">
                          <a:effectLst/>
                          <a:latin typeface="Calibri"/>
                          <a:ea typeface="Calibri"/>
                          <a:cs typeface="Times New Roman"/>
                        </a:rPr>
                        <a:t>20 – 18 = 2</a:t>
                      </a:r>
                    </a:p>
                    <a:p>
                      <a:pPr algn="ctr">
                        <a:lnSpc>
                          <a:spcPct val="115000"/>
                        </a:lnSpc>
                        <a:spcAft>
                          <a:spcPts val="0"/>
                        </a:spcAft>
                      </a:pPr>
                      <a:r>
                        <a:rPr lang="en-GB" sz="1100" baseline="0" dirty="0" smtClean="0">
                          <a:effectLst/>
                          <a:latin typeface="Calibri"/>
                          <a:ea typeface="Calibri"/>
                          <a:cs typeface="Times New Roman"/>
                        </a:rPr>
                        <a:t>20 – 17 = 3</a:t>
                      </a:r>
                    </a:p>
                    <a:p>
                      <a:pPr algn="ctr">
                        <a:lnSpc>
                          <a:spcPct val="115000"/>
                        </a:lnSpc>
                        <a:spcAft>
                          <a:spcPts val="0"/>
                        </a:spcAft>
                      </a:pPr>
                      <a:r>
                        <a:rPr lang="en-GB" sz="1100" baseline="0" dirty="0" smtClean="0">
                          <a:effectLst/>
                          <a:latin typeface="Calibri"/>
                          <a:ea typeface="Calibri"/>
                          <a:cs typeface="Times New Roman"/>
                        </a:rPr>
                        <a:t>20 – 16 = 4</a:t>
                      </a:r>
                    </a:p>
                    <a:p>
                      <a:pPr algn="ctr">
                        <a:lnSpc>
                          <a:spcPct val="115000"/>
                        </a:lnSpc>
                        <a:spcAft>
                          <a:spcPts val="0"/>
                        </a:spcAft>
                      </a:pPr>
                      <a:r>
                        <a:rPr lang="en-GB" sz="1100" baseline="0" dirty="0" smtClean="0">
                          <a:effectLst/>
                          <a:latin typeface="Calibri"/>
                          <a:ea typeface="Calibri"/>
                          <a:cs typeface="Times New Roman"/>
                        </a:rPr>
                        <a:t>20 – 15 = 5</a:t>
                      </a:r>
                    </a:p>
                    <a:p>
                      <a:pPr algn="ctr">
                        <a:lnSpc>
                          <a:spcPct val="115000"/>
                        </a:lnSpc>
                        <a:spcAft>
                          <a:spcPts val="0"/>
                        </a:spcAft>
                      </a:pPr>
                      <a:r>
                        <a:rPr lang="en-GB" sz="1100" baseline="0" dirty="0" smtClean="0">
                          <a:effectLst/>
                          <a:latin typeface="Calibri"/>
                          <a:ea typeface="Calibri"/>
                          <a:cs typeface="Times New Roman"/>
                        </a:rPr>
                        <a:t>20 – 14 = 6</a:t>
                      </a:r>
                    </a:p>
                    <a:p>
                      <a:pPr algn="ctr">
                        <a:lnSpc>
                          <a:spcPct val="115000"/>
                        </a:lnSpc>
                        <a:spcAft>
                          <a:spcPts val="0"/>
                        </a:spcAft>
                      </a:pPr>
                      <a:r>
                        <a:rPr lang="en-GB" sz="1100" baseline="0" dirty="0" smtClean="0">
                          <a:effectLst/>
                          <a:latin typeface="Calibri"/>
                          <a:ea typeface="Calibri"/>
                          <a:cs typeface="Times New Roman"/>
                        </a:rPr>
                        <a:t>20 – 13 = 7</a:t>
                      </a:r>
                    </a:p>
                    <a:p>
                      <a:pPr algn="ctr">
                        <a:lnSpc>
                          <a:spcPct val="115000"/>
                        </a:lnSpc>
                        <a:spcAft>
                          <a:spcPts val="0"/>
                        </a:spcAft>
                      </a:pPr>
                      <a:r>
                        <a:rPr lang="en-GB" sz="1100" baseline="0" dirty="0" smtClean="0">
                          <a:effectLst/>
                          <a:latin typeface="Calibri"/>
                          <a:ea typeface="Calibri"/>
                          <a:cs typeface="Times New Roman"/>
                        </a:rPr>
                        <a:t>20 – 12 = 8</a:t>
                      </a:r>
                    </a:p>
                    <a:p>
                      <a:pPr algn="ctr">
                        <a:lnSpc>
                          <a:spcPct val="115000"/>
                        </a:lnSpc>
                        <a:spcAft>
                          <a:spcPts val="0"/>
                        </a:spcAft>
                      </a:pPr>
                      <a:r>
                        <a:rPr lang="en-GB" sz="1100" baseline="0" dirty="0" smtClean="0">
                          <a:effectLst/>
                          <a:latin typeface="Calibri"/>
                          <a:ea typeface="Calibri"/>
                          <a:cs typeface="Times New Roman"/>
                        </a:rPr>
                        <a:t>20 – 11 = 9</a:t>
                      </a:r>
                    </a:p>
                    <a:p>
                      <a:pPr algn="ctr">
                        <a:lnSpc>
                          <a:spcPct val="115000"/>
                        </a:lnSpc>
                        <a:spcAft>
                          <a:spcPts val="0"/>
                        </a:spcAft>
                      </a:pP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normAutofit fontScale="92500"/>
          </a:bodyPr>
          <a:lstStyle/>
          <a:p>
            <a:r>
              <a:rPr lang="en-GB" dirty="0" smtClean="0"/>
              <a:t>Key Vocabulary</a:t>
            </a:r>
          </a:p>
          <a:p>
            <a:pPr algn="l"/>
            <a:r>
              <a:rPr lang="en-GB" b="0" u="none" dirty="0" smtClean="0"/>
              <a:t>What do I </a:t>
            </a:r>
            <a:r>
              <a:rPr lang="en-GB" u="none" dirty="0" smtClean="0"/>
              <a:t>add </a:t>
            </a:r>
            <a:r>
              <a:rPr lang="en-GB" b="0" u="none" dirty="0" smtClean="0"/>
              <a:t>to 5 to make 20?</a:t>
            </a:r>
          </a:p>
          <a:p>
            <a:pPr algn="l"/>
            <a:r>
              <a:rPr lang="en-GB" b="0" u="none" dirty="0" smtClean="0"/>
              <a:t>What is 20 </a:t>
            </a:r>
            <a:r>
              <a:rPr lang="en-GB" u="none" dirty="0" smtClean="0"/>
              <a:t>take away </a:t>
            </a:r>
            <a:r>
              <a:rPr lang="en-GB" b="0" u="none" dirty="0"/>
              <a:t>6</a:t>
            </a:r>
            <a:r>
              <a:rPr lang="en-GB" b="0" u="none" dirty="0" smtClean="0"/>
              <a:t>?</a:t>
            </a:r>
          </a:p>
          <a:p>
            <a:pPr algn="l"/>
            <a:r>
              <a:rPr lang="en-GB" b="0" u="none" dirty="0" smtClean="0"/>
              <a:t>What is 3 </a:t>
            </a:r>
            <a:r>
              <a:rPr lang="en-GB" u="none" dirty="0" smtClean="0"/>
              <a:t>less than </a:t>
            </a:r>
            <a:r>
              <a:rPr lang="en-GB" b="0" u="none" dirty="0" smtClean="0"/>
              <a:t>20?</a:t>
            </a:r>
          </a:p>
          <a:p>
            <a:pPr algn="l"/>
            <a:r>
              <a:rPr lang="en-GB" u="none" dirty="0" smtClean="0"/>
              <a:t>How many more </a:t>
            </a:r>
            <a:r>
              <a:rPr lang="en-GB" b="0" u="none" dirty="0" smtClean="0"/>
              <a:t>than 16 is 20?</a:t>
            </a:r>
            <a:endParaRPr lang="en-GB"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19 </a:t>
            </a:r>
            <a:r>
              <a:rPr lang="en-GB" altLang="en-US" dirty="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20 </a:t>
            </a:r>
            <a:r>
              <a:rPr lang="en-GB" altLang="en-US" dirty="0">
                <a:ea typeface="Calibri" pitchFamily="34" charset="0"/>
                <a:cs typeface="Times New Roman" pitchFamily="18" charset="0"/>
              </a:rPr>
              <a:t>or </a:t>
            </a:r>
            <a:r>
              <a:rPr lang="en-GB" altLang="en-US" dirty="0" smtClean="0">
                <a:ea typeface="Calibri" pitchFamily="34" charset="0"/>
                <a:cs typeface="Times New Roman" pitchFamily="18" charset="0"/>
              </a:rPr>
              <a:t>20 – ⃝ = 8.</a:t>
            </a:r>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14585269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Autumn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2 times table.</a:t>
            </a:r>
            <a:endParaRPr lang="en-GB"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a:t>
            </a:r>
            <a:r>
              <a:rPr lang="en-GB" altLang="en-US" dirty="0" smtClean="0">
                <a:ea typeface="Calibri" pitchFamily="34" charset="0"/>
                <a:cs typeface="Times New Roman" pitchFamily="18" charset="0"/>
              </a:rPr>
              <a:t>Maths facts while </a:t>
            </a:r>
            <a:r>
              <a:rPr lang="en-GB" altLang="en-US" dirty="0">
                <a:ea typeface="Calibri" pitchFamily="34" charset="0"/>
                <a:cs typeface="Times New Roman" pitchFamily="18" charset="0"/>
              </a:rPr>
              <a:t>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what you already know</a:t>
            </a:r>
            <a:r>
              <a:rPr lang="en-GB" altLang="en-US" dirty="0">
                <a:ea typeface="Calibri" pitchFamily="34" charset="0"/>
                <a:cs typeface="Times New Roman" pitchFamily="18" charset="0"/>
              </a:rPr>
              <a:t> – If your child knows that </a:t>
            </a:r>
            <a:r>
              <a:rPr lang="en-GB" altLang="en-US" dirty="0" smtClean="0">
                <a:ea typeface="Calibri" pitchFamily="34" charset="0"/>
                <a:cs typeface="Times New Roman" pitchFamily="18" charset="0"/>
              </a:rPr>
              <a:t>2 </a:t>
            </a:r>
            <a:r>
              <a:rPr lang="en-GB" altLang="en-US" dirty="0">
                <a:ea typeface="Calibri" pitchFamily="34" charset="0"/>
                <a:cs typeface="Times New Roman" pitchFamily="18" charset="0"/>
              </a:rPr>
              <a:t>× 5 = 10, they can use this fact to work out that </a:t>
            </a:r>
            <a:r>
              <a:rPr lang="en-GB" altLang="en-US" dirty="0" smtClean="0">
                <a:ea typeface="Calibri" pitchFamily="34" charset="0"/>
                <a:cs typeface="Times New Roman" pitchFamily="18" charset="0"/>
              </a:rPr>
              <a:t>2 </a:t>
            </a:r>
            <a:r>
              <a:rPr lang="en-GB" altLang="en-US" dirty="0">
                <a:ea typeface="Calibri" pitchFamily="34" charset="0"/>
                <a:cs typeface="Times New Roman" pitchFamily="18" charset="0"/>
              </a:rPr>
              <a:t>× 6 = 12.</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Test the Parent</a:t>
            </a:r>
            <a:r>
              <a:rPr lang="en-GB" altLang="en-US" dirty="0">
                <a:ea typeface="Calibri" pitchFamily="34" charset="0"/>
                <a:cs typeface="Times New Roman" pitchFamily="18" charset="0"/>
              </a:rPr>
              <a:t> – Your child can make up their own tricky division questions for you e.g. </a:t>
            </a:r>
            <a:r>
              <a:rPr lang="en-GB" altLang="en-US" i="1" dirty="0">
                <a:ea typeface="Calibri" pitchFamily="34" charset="0"/>
                <a:cs typeface="Times New Roman" pitchFamily="18" charset="0"/>
              </a:rPr>
              <a:t>What is 18 divided by </a:t>
            </a:r>
            <a:r>
              <a:rPr lang="en-GB" altLang="en-US" i="1" dirty="0" smtClean="0">
                <a:ea typeface="Calibri" pitchFamily="34" charset="0"/>
                <a:cs typeface="Times New Roman" pitchFamily="18" charset="0"/>
              </a:rPr>
              <a:t>2?</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They need to be able to multiply to create these questions.</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2555123734"/>
              </p:ext>
            </p:extLst>
          </p:nvPr>
        </p:nvGraphicFramePr>
        <p:xfrm>
          <a:off x="719138" y="2555875"/>
          <a:ext cx="3390900" cy="2313432"/>
        </p:xfrm>
        <a:graphic>
          <a:graphicData uri="http://schemas.openxmlformats.org/drawingml/2006/table">
            <a:tbl>
              <a:tblPr firstRow="1" bandRow="1">
                <a:tableStyleId>{2D5ABB26-0587-4C30-8999-92F81FD0307C}</a:tableStyleId>
              </a:tblPr>
              <a:tblGrid>
                <a:gridCol w="1695450">
                  <a:extLst>
                    <a:ext uri="{9D8B030D-6E8A-4147-A177-3AD203B41FA5}">
                      <a16:colId xmlns:a16="http://schemas.microsoft.com/office/drawing/2014/main" val="20000"/>
                    </a:ext>
                  </a:extLst>
                </a:gridCol>
                <a:gridCol w="1695450">
                  <a:extLst>
                    <a:ext uri="{9D8B030D-6E8A-4147-A177-3AD203B41FA5}">
                      <a16:colId xmlns:a16="http://schemas.microsoft.com/office/drawing/2014/main" val="20001"/>
                    </a:ext>
                  </a:extLst>
                </a:gridCol>
              </a:tblGrid>
              <a:tr h="2313432">
                <a:tc>
                  <a:txBody>
                    <a:bodyPr/>
                    <a:lstStyle/>
                    <a:p>
                      <a:pPr algn="ctr">
                        <a:lnSpc>
                          <a:spcPct val="115000"/>
                        </a:lnSpc>
                        <a:spcAft>
                          <a:spcPts val="0"/>
                        </a:spcAft>
                      </a:pPr>
                      <a:r>
                        <a:rPr lang="en-GB" sz="1100" dirty="0" smtClean="0">
                          <a:effectLst/>
                        </a:rPr>
                        <a:t>2 </a:t>
                      </a:r>
                      <a:r>
                        <a:rPr lang="en-GB" sz="1100" dirty="0">
                          <a:effectLst/>
                        </a:rPr>
                        <a:t>× 1 = </a:t>
                      </a:r>
                      <a:r>
                        <a:rPr lang="en-GB" sz="1100" dirty="0" smtClean="0">
                          <a:effectLst/>
                        </a:rPr>
                        <a:t>2</a:t>
                      </a:r>
                      <a:endParaRPr lang="en-GB" sz="1100" dirty="0">
                        <a:effectLst/>
                      </a:endParaRPr>
                    </a:p>
                    <a:p>
                      <a:pPr algn="ctr">
                        <a:lnSpc>
                          <a:spcPct val="115000"/>
                        </a:lnSpc>
                        <a:spcAft>
                          <a:spcPts val="0"/>
                        </a:spcAft>
                      </a:pPr>
                      <a:r>
                        <a:rPr lang="en-GB" sz="1100" dirty="0" smtClean="0">
                          <a:effectLst/>
                        </a:rPr>
                        <a:t>2 </a:t>
                      </a:r>
                      <a:r>
                        <a:rPr lang="en-GB" sz="1100" dirty="0">
                          <a:effectLst/>
                        </a:rPr>
                        <a:t>× </a:t>
                      </a:r>
                      <a:r>
                        <a:rPr lang="en-GB" sz="1100" dirty="0" smtClean="0">
                          <a:effectLst/>
                        </a:rPr>
                        <a:t>2 </a:t>
                      </a:r>
                      <a:r>
                        <a:rPr lang="en-GB" sz="1100" dirty="0">
                          <a:effectLst/>
                        </a:rPr>
                        <a:t>= 4</a:t>
                      </a:r>
                    </a:p>
                    <a:p>
                      <a:pPr algn="ctr">
                        <a:lnSpc>
                          <a:spcPct val="115000"/>
                        </a:lnSpc>
                        <a:spcAft>
                          <a:spcPts val="0"/>
                        </a:spcAft>
                      </a:pPr>
                      <a:r>
                        <a:rPr lang="en-GB" sz="1100" dirty="0" smtClean="0">
                          <a:effectLst/>
                        </a:rPr>
                        <a:t>2 </a:t>
                      </a:r>
                      <a:r>
                        <a:rPr lang="en-GB" sz="1100" dirty="0">
                          <a:effectLst/>
                        </a:rPr>
                        <a:t>× 3 = 6</a:t>
                      </a:r>
                    </a:p>
                    <a:p>
                      <a:pPr algn="ctr">
                        <a:lnSpc>
                          <a:spcPct val="115000"/>
                        </a:lnSpc>
                        <a:spcAft>
                          <a:spcPts val="0"/>
                        </a:spcAft>
                      </a:pPr>
                      <a:r>
                        <a:rPr lang="en-GB" sz="1100" dirty="0" smtClean="0">
                          <a:effectLst/>
                        </a:rPr>
                        <a:t>2 </a:t>
                      </a:r>
                      <a:r>
                        <a:rPr lang="en-GB" sz="1100" dirty="0">
                          <a:effectLst/>
                        </a:rPr>
                        <a:t>× 4 = 8</a:t>
                      </a:r>
                    </a:p>
                    <a:p>
                      <a:pPr algn="ctr">
                        <a:lnSpc>
                          <a:spcPct val="115000"/>
                        </a:lnSpc>
                        <a:spcAft>
                          <a:spcPts val="0"/>
                        </a:spcAft>
                      </a:pPr>
                      <a:r>
                        <a:rPr lang="en-GB" sz="1100" dirty="0" smtClean="0">
                          <a:effectLst/>
                        </a:rPr>
                        <a:t>2 </a:t>
                      </a:r>
                      <a:r>
                        <a:rPr lang="en-GB" sz="1100" dirty="0">
                          <a:effectLst/>
                        </a:rPr>
                        <a:t>× 5 = 10</a:t>
                      </a:r>
                    </a:p>
                    <a:p>
                      <a:pPr algn="ctr">
                        <a:lnSpc>
                          <a:spcPct val="115000"/>
                        </a:lnSpc>
                        <a:spcAft>
                          <a:spcPts val="0"/>
                        </a:spcAft>
                      </a:pPr>
                      <a:r>
                        <a:rPr lang="en-GB" sz="1100" dirty="0" smtClean="0">
                          <a:effectLst/>
                        </a:rPr>
                        <a:t>2 </a:t>
                      </a:r>
                      <a:r>
                        <a:rPr lang="en-GB" sz="1100" dirty="0">
                          <a:effectLst/>
                        </a:rPr>
                        <a:t>× 6 = 12</a:t>
                      </a:r>
                    </a:p>
                    <a:p>
                      <a:pPr algn="ctr">
                        <a:lnSpc>
                          <a:spcPct val="115000"/>
                        </a:lnSpc>
                        <a:spcAft>
                          <a:spcPts val="0"/>
                        </a:spcAft>
                      </a:pPr>
                      <a:r>
                        <a:rPr lang="en-GB" sz="1100" dirty="0" smtClean="0">
                          <a:effectLst/>
                        </a:rPr>
                        <a:t>2 </a:t>
                      </a:r>
                      <a:r>
                        <a:rPr lang="en-GB" sz="1100" dirty="0">
                          <a:effectLst/>
                        </a:rPr>
                        <a:t>× 7 = 14</a:t>
                      </a:r>
                    </a:p>
                    <a:p>
                      <a:pPr algn="ctr">
                        <a:lnSpc>
                          <a:spcPct val="115000"/>
                        </a:lnSpc>
                        <a:spcAft>
                          <a:spcPts val="0"/>
                        </a:spcAft>
                      </a:pPr>
                      <a:r>
                        <a:rPr lang="en-GB" sz="1100" dirty="0" smtClean="0">
                          <a:effectLst/>
                        </a:rPr>
                        <a:t>2 </a:t>
                      </a:r>
                      <a:r>
                        <a:rPr lang="en-GB" sz="1100" dirty="0">
                          <a:effectLst/>
                        </a:rPr>
                        <a:t>× 8 = 16</a:t>
                      </a:r>
                    </a:p>
                    <a:p>
                      <a:pPr algn="ctr">
                        <a:lnSpc>
                          <a:spcPct val="115000"/>
                        </a:lnSpc>
                        <a:spcAft>
                          <a:spcPts val="0"/>
                        </a:spcAft>
                      </a:pPr>
                      <a:r>
                        <a:rPr lang="en-GB" sz="1100" dirty="0" smtClean="0">
                          <a:effectLst/>
                        </a:rPr>
                        <a:t>2 </a:t>
                      </a:r>
                      <a:r>
                        <a:rPr lang="en-GB" sz="1100" dirty="0">
                          <a:effectLst/>
                        </a:rPr>
                        <a:t>× 9 = 18</a:t>
                      </a:r>
                    </a:p>
                    <a:p>
                      <a:pPr algn="ctr">
                        <a:lnSpc>
                          <a:spcPct val="115000"/>
                        </a:lnSpc>
                        <a:spcAft>
                          <a:spcPts val="0"/>
                        </a:spcAft>
                      </a:pPr>
                      <a:r>
                        <a:rPr lang="en-GB" sz="1100" dirty="0" smtClean="0">
                          <a:effectLst/>
                        </a:rPr>
                        <a:t>2 </a:t>
                      </a:r>
                      <a:r>
                        <a:rPr lang="en-GB" sz="1100" dirty="0">
                          <a:effectLst/>
                        </a:rPr>
                        <a:t>× 10 = 20</a:t>
                      </a:r>
                    </a:p>
                    <a:p>
                      <a:pPr algn="ctr">
                        <a:lnSpc>
                          <a:spcPct val="115000"/>
                        </a:lnSpc>
                        <a:spcAft>
                          <a:spcPts val="0"/>
                        </a:spcAft>
                      </a:pPr>
                      <a:r>
                        <a:rPr lang="en-GB" sz="1100" dirty="0" smtClean="0">
                          <a:effectLst/>
                        </a:rPr>
                        <a:t>2 </a:t>
                      </a:r>
                      <a:r>
                        <a:rPr lang="en-GB" sz="1100" dirty="0">
                          <a:effectLst/>
                        </a:rPr>
                        <a:t>× 11 = 22</a:t>
                      </a:r>
                    </a:p>
                    <a:p>
                      <a:pPr algn="ctr">
                        <a:lnSpc>
                          <a:spcPct val="115000"/>
                        </a:lnSpc>
                        <a:spcAft>
                          <a:spcPts val="0"/>
                        </a:spcAft>
                      </a:pPr>
                      <a:r>
                        <a:rPr lang="en-GB" sz="1100" dirty="0" smtClean="0">
                          <a:effectLst/>
                        </a:rPr>
                        <a:t>2 </a:t>
                      </a:r>
                      <a:r>
                        <a:rPr lang="en-GB" sz="1100" dirty="0">
                          <a:effectLst/>
                        </a:rPr>
                        <a:t>× 12 = 24</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2 </a:t>
                      </a:r>
                      <a:r>
                        <a:rPr lang="en-GB" sz="1100" dirty="0">
                          <a:effectLst/>
                        </a:rPr>
                        <a:t>÷ </a:t>
                      </a:r>
                      <a:r>
                        <a:rPr lang="en-GB" sz="1100" dirty="0" smtClean="0">
                          <a:effectLst/>
                        </a:rPr>
                        <a:t>2 </a:t>
                      </a:r>
                      <a:r>
                        <a:rPr lang="en-GB" sz="1100" dirty="0">
                          <a:effectLst/>
                        </a:rPr>
                        <a:t>= 1</a:t>
                      </a:r>
                    </a:p>
                    <a:p>
                      <a:pPr algn="ctr">
                        <a:lnSpc>
                          <a:spcPct val="115000"/>
                        </a:lnSpc>
                        <a:spcAft>
                          <a:spcPts val="0"/>
                        </a:spcAft>
                      </a:pPr>
                      <a:r>
                        <a:rPr lang="en-GB" sz="1100" dirty="0">
                          <a:effectLst/>
                        </a:rPr>
                        <a:t>4 ÷ </a:t>
                      </a:r>
                      <a:r>
                        <a:rPr lang="en-GB" sz="1100" dirty="0" smtClean="0">
                          <a:effectLst/>
                        </a:rPr>
                        <a:t>2 </a:t>
                      </a:r>
                      <a:r>
                        <a:rPr lang="en-GB" sz="1100" dirty="0">
                          <a:effectLst/>
                        </a:rPr>
                        <a:t>= </a:t>
                      </a:r>
                      <a:r>
                        <a:rPr lang="en-GB" sz="1100" dirty="0" smtClean="0">
                          <a:effectLst/>
                        </a:rPr>
                        <a:t>2</a:t>
                      </a:r>
                      <a:endParaRPr lang="en-GB" sz="1100" dirty="0">
                        <a:effectLst/>
                      </a:endParaRPr>
                    </a:p>
                    <a:p>
                      <a:pPr algn="ctr">
                        <a:lnSpc>
                          <a:spcPct val="115000"/>
                        </a:lnSpc>
                        <a:spcAft>
                          <a:spcPts val="0"/>
                        </a:spcAft>
                      </a:pPr>
                      <a:r>
                        <a:rPr lang="en-GB" sz="1100" dirty="0">
                          <a:effectLst/>
                        </a:rPr>
                        <a:t>6 ÷ </a:t>
                      </a:r>
                      <a:r>
                        <a:rPr lang="en-GB" sz="1100" dirty="0" smtClean="0">
                          <a:effectLst/>
                        </a:rPr>
                        <a:t>2 </a:t>
                      </a:r>
                      <a:r>
                        <a:rPr lang="en-GB" sz="1100" dirty="0">
                          <a:effectLst/>
                        </a:rPr>
                        <a:t>= 3</a:t>
                      </a:r>
                    </a:p>
                    <a:p>
                      <a:pPr algn="ctr">
                        <a:lnSpc>
                          <a:spcPct val="115000"/>
                        </a:lnSpc>
                        <a:spcAft>
                          <a:spcPts val="0"/>
                        </a:spcAft>
                      </a:pPr>
                      <a:r>
                        <a:rPr lang="en-GB" sz="1100" dirty="0">
                          <a:effectLst/>
                        </a:rPr>
                        <a:t>8 ÷ </a:t>
                      </a:r>
                      <a:r>
                        <a:rPr lang="en-GB" sz="1100" dirty="0" smtClean="0">
                          <a:effectLst/>
                        </a:rPr>
                        <a:t>2 </a:t>
                      </a:r>
                      <a:r>
                        <a:rPr lang="en-GB" sz="1100" dirty="0">
                          <a:effectLst/>
                        </a:rPr>
                        <a:t>= 4</a:t>
                      </a:r>
                    </a:p>
                    <a:p>
                      <a:pPr algn="ctr">
                        <a:lnSpc>
                          <a:spcPct val="115000"/>
                        </a:lnSpc>
                        <a:spcAft>
                          <a:spcPts val="0"/>
                        </a:spcAft>
                      </a:pPr>
                      <a:r>
                        <a:rPr lang="en-GB" sz="1100" dirty="0">
                          <a:effectLst/>
                        </a:rPr>
                        <a:t>10 ÷ </a:t>
                      </a:r>
                      <a:r>
                        <a:rPr lang="en-GB" sz="1100" dirty="0" smtClean="0">
                          <a:effectLst/>
                        </a:rPr>
                        <a:t>2 </a:t>
                      </a:r>
                      <a:r>
                        <a:rPr lang="en-GB" sz="1100" dirty="0">
                          <a:effectLst/>
                        </a:rPr>
                        <a:t>= 5</a:t>
                      </a:r>
                    </a:p>
                    <a:p>
                      <a:pPr algn="ctr">
                        <a:lnSpc>
                          <a:spcPct val="115000"/>
                        </a:lnSpc>
                        <a:spcAft>
                          <a:spcPts val="0"/>
                        </a:spcAft>
                      </a:pPr>
                      <a:r>
                        <a:rPr lang="en-GB" sz="1100" dirty="0">
                          <a:effectLst/>
                        </a:rPr>
                        <a:t>12 ÷ </a:t>
                      </a:r>
                      <a:r>
                        <a:rPr lang="en-GB" sz="1100" dirty="0" smtClean="0">
                          <a:effectLst/>
                        </a:rPr>
                        <a:t>2 </a:t>
                      </a:r>
                      <a:r>
                        <a:rPr lang="en-GB" sz="1100" dirty="0">
                          <a:effectLst/>
                        </a:rPr>
                        <a:t>= 6</a:t>
                      </a:r>
                    </a:p>
                    <a:p>
                      <a:pPr algn="ctr">
                        <a:lnSpc>
                          <a:spcPct val="115000"/>
                        </a:lnSpc>
                        <a:spcAft>
                          <a:spcPts val="0"/>
                        </a:spcAft>
                      </a:pPr>
                      <a:r>
                        <a:rPr lang="en-GB" sz="1100" dirty="0">
                          <a:effectLst/>
                        </a:rPr>
                        <a:t>14 ÷ </a:t>
                      </a:r>
                      <a:r>
                        <a:rPr lang="en-GB" sz="1100" dirty="0" smtClean="0">
                          <a:effectLst/>
                        </a:rPr>
                        <a:t>2 </a:t>
                      </a:r>
                      <a:r>
                        <a:rPr lang="en-GB" sz="1100" dirty="0">
                          <a:effectLst/>
                        </a:rPr>
                        <a:t>= 7</a:t>
                      </a:r>
                    </a:p>
                    <a:p>
                      <a:pPr algn="ctr">
                        <a:lnSpc>
                          <a:spcPct val="115000"/>
                        </a:lnSpc>
                        <a:spcAft>
                          <a:spcPts val="0"/>
                        </a:spcAft>
                      </a:pPr>
                      <a:r>
                        <a:rPr lang="en-GB" sz="1100" dirty="0">
                          <a:effectLst/>
                        </a:rPr>
                        <a:t>16 ÷ </a:t>
                      </a:r>
                      <a:r>
                        <a:rPr lang="en-GB" sz="1100" dirty="0" smtClean="0">
                          <a:effectLst/>
                        </a:rPr>
                        <a:t>2 </a:t>
                      </a:r>
                      <a:r>
                        <a:rPr lang="en-GB" sz="1100" dirty="0">
                          <a:effectLst/>
                        </a:rPr>
                        <a:t>= 8</a:t>
                      </a:r>
                    </a:p>
                    <a:p>
                      <a:pPr algn="ctr">
                        <a:lnSpc>
                          <a:spcPct val="115000"/>
                        </a:lnSpc>
                        <a:spcAft>
                          <a:spcPts val="0"/>
                        </a:spcAft>
                      </a:pPr>
                      <a:r>
                        <a:rPr lang="en-GB" sz="1100" dirty="0">
                          <a:effectLst/>
                        </a:rPr>
                        <a:t>18 ÷ </a:t>
                      </a:r>
                      <a:r>
                        <a:rPr lang="en-GB" sz="1100" dirty="0" smtClean="0">
                          <a:effectLst/>
                        </a:rPr>
                        <a:t>2 </a:t>
                      </a:r>
                      <a:r>
                        <a:rPr lang="en-GB" sz="1100" dirty="0">
                          <a:effectLst/>
                        </a:rPr>
                        <a:t>= 9</a:t>
                      </a:r>
                    </a:p>
                    <a:p>
                      <a:pPr algn="ctr">
                        <a:lnSpc>
                          <a:spcPct val="115000"/>
                        </a:lnSpc>
                        <a:spcAft>
                          <a:spcPts val="0"/>
                        </a:spcAft>
                      </a:pPr>
                      <a:r>
                        <a:rPr lang="en-GB" sz="1100" dirty="0">
                          <a:effectLst/>
                        </a:rPr>
                        <a:t>20 ÷ </a:t>
                      </a:r>
                      <a:r>
                        <a:rPr lang="en-GB" sz="1100" dirty="0" smtClean="0">
                          <a:effectLst/>
                        </a:rPr>
                        <a:t>2 </a:t>
                      </a:r>
                      <a:r>
                        <a:rPr lang="en-GB" sz="1100" dirty="0">
                          <a:effectLst/>
                        </a:rPr>
                        <a:t>= 10</a:t>
                      </a:r>
                    </a:p>
                    <a:p>
                      <a:pPr algn="ctr">
                        <a:lnSpc>
                          <a:spcPct val="115000"/>
                        </a:lnSpc>
                        <a:spcAft>
                          <a:spcPts val="0"/>
                        </a:spcAft>
                      </a:pPr>
                      <a:r>
                        <a:rPr lang="en-GB" sz="1100" dirty="0">
                          <a:effectLst/>
                        </a:rPr>
                        <a:t>22 ÷ </a:t>
                      </a:r>
                      <a:r>
                        <a:rPr lang="en-GB" sz="1100" dirty="0" smtClean="0">
                          <a:effectLst/>
                        </a:rPr>
                        <a:t>2 </a:t>
                      </a:r>
                      <a:r>
                        <a:rPr lang="en-GB" sz="1100" dirty="0">
                          <a:effectLst/>
                        </a:rPr>
                        <a:t>= 11</a:t>
                      </a:r>
                    </a:p>
                    <a:p>
                      <a:pPr algn="ctr">
                        <a:lnSpc>
                          <a:spcPct val="115000"/>
                        </a:lnSpc>
                        <a:spcAft>
                          <a:spcPts val="0"/>
                        </a:spcAft>
                      </a:pPr>
                      <a:r>
                        <a:rPr lang="en-GB" sz="1100" dirty="0">
                          <a:effectLst/>
                        </a:rPr>
                        <a:t>24 ÷ </a:t>
                      </a:r>
                      <a:r>
                        <a:rPr lang="en-GB" sz="1100" dirty="0" smtClean="0">
                          <a:effectLst/>
                        </a:rPr>
                        <a:t>2 </a:t>
                      </a:r>
                      <a:r>
                        <a:rPr lang="en-GB" sz="1100" dirty="0">
                          <a:effectLst/>
                        </a:rPr>
                        <a:t>= </a:t>
                      </a:r>
                      <a:r>
                        <a:rPr lang="en-GB" sz="1100" dirty="0" smtClean="0">
                          <a:effectLst/>
                        </a:rPr>
                        <a:t>12</a:t>
                      </a: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2 </a:t>
            </a:r>
            <a:r>
              <a:rPr lang="en-GB" u="none" dirty="0" smtClean="0"/>
              <a:t>multiplied by </a:t>
            </a:r>
            <a:r>
              <a:rPr lang="en-GB" b="0" u="none" dirty="0" smtClean="0"/>
              <a:t>7?</a:t>
            </a:r>
          </a:p>
          <a:p>
            <a:pPr algn="l"/>
            <a:r>
              <a:rPr lang="en-GB" b="0" u="none" dirty="0" smtClean="0"/>
              <a:t>What is 2</a:t>
            </a:r>
            <a:r>
              <a:rPr lang="en-GB" u="none" dirty="0" smtClean="0"/>
              <a:t> times </a:t>
            </a:r>
            <a:r>
              <a:rPr lang="en-GB" b="0" u="none" dirty="0" smtClean="0"/>
              <a:t>9?</a:t>
            </a:r>
          </a:p>
          <a:p>
            <a:pPr algn="l"/>
            <a:r>
              <a:rPr lang="en-GB" b="0" u="none" dirty="0" smtClean="0"/>
              <a:t>What is 12 </a:t>
            </a:r>
            <a:r>
              <a:rPr lang="en-GB" u="none" dirty="0" smtClean="0"/>
              <a:t>divided by </a:t>
            </a:r>
            <a:r>
              <a:rPr lang="en-GB" b="0" u="none" dirty="0" smtClean="0"/>
              <a:t>2?</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2 </a:t>
            </a:r>
            <a:r>
              <a:rPr lang="en-GB" altLang="en-US" dirty="0">
                <a:ea typeface="Calibri" pitchFamily="34" charset="0"/>
                <a:cs typeface="Times New Roman" pitchFamily="18" charset="0"/>
              </a:rPr>
              <a:t>× ⃝ = 8 or ⃝ ÷ </a:t>
            </a:r>
            <a:r>
              <a:rPr lang="en-GB" altLang="en-US" dirty="0" smtClean="0">
                <a:ea typeface="Calibri" pitchFamily="34" charset="0"/>
                <a:cs typeface="Times New Roman" pitchFamily="18" charset="0"/>
              </a:rPr>
              <a:t>2 </a:t>
            </a:r>
            <a:r>
              <a:rPr lang="en-GB" altLang="en-US" dirty="0">
                <a:ea typeface="Calibri" pitchFamily="34" charset="0"/>
                <a:cs typeface="Times New Roman" pitchFamily="18" charset="0"/>
              </a:rPr>
              <a:t>= 6.</a:t>
            </a:r>
          </a:p>
          <a:p>
            <a:endParaRPr lang="en-GB" dirty="0"/>
          </a:p>
        </p:txBody>
      </p:sp>
    </p:spTree>
    <p:extLst>
      <p:ext uri="{BB962C8B-B14F-4D97-AF65-F5344CB8AC3E}">
        <p14:creationId xmlns:p14="http://schemas.microsoft.com/office/powerpoint/2010/main" val="160157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Spring 1</a:t>
            </a:r>
            <a:endParaRPr lang="en-GB" dirty="0"/>
          </a:p>
        </p:txBody>
      </p:sp>
      <p:sp>
        <p:nvSpPr>
          <p:cNvPr id="3" name="Text Placeholder 2"/>
          <p:cNvSpPr>
            <a:spLocks noGrp="1"/>
          </p:cNvSpPr>
          <p:nvPr>
            <p:ph type="body" sz="quarter" idx="11"/>
          </p:nvPr>
        </p:nvSpPr>
        <p:spPr/>
        <p:txBody>
          <a:bodyPr/>
          <a:lstStyle/>
          <a:p>
            <a:r>
              <a:rPr lang="en-GB" dirty="0" smtClean="0"/>
              <a:t>I know doubles and halves of numbers to 20.</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a:t>
            </a:r>
            <a:r>
              <a:rPr lang="en-GB" altLang="en-US" dirty="0" smtClean="0">
                <a:ea typeface="Calibri" pitchFamily="34" charset="0"/>
                <a:cs typeface="Times New Roman" pitchFamily="18" charset="0"/>
              </a:rPr>
              <a:t>Maths facts </a:t>
            </a:r>
            <a:r>
              <a:rPr lang="en-GB" altLang="en-US" dirty="0">
                <a:ea typeface="Calibri" pitchFamily="34" charset="0"/>
                <a:cs typeface="Times New Roman" pitchFamily="18" charset="0"/>
              </a:rPr>
              <a:t>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Use </a:t>
            </a:r>
            <a:r>
              <a:rPr lang="en-GB" altLang="en-US" u="sng" dirty="0">
                <a:ea typeface="Calibri" pitchFamily="34" charset="0"/>
                <a:cs typeface="Times New Roman" pitchFamily="18" charset="0"/>
              </a:rPr>
              <a:t>what you already </a:t>
            </a:r>
            <a:r>
              <a:rPr lang="en-GB" altLang="en-US" u="sng" dirty="0" smtClean="0">
                <a:ea typeface="Calibri" pitchFamily="34" charset="0"/>
                <a:cs typeface="Times New Roman" pitchFamily="18" charset="0"/>
              </a:rPr>
              <a:t>know </a:t>
            </a:r>
            <a:r>
              <a:rPr lang="en-GB" altLang="en-US" dirty="0" smtClean="0">
                <a:ea typeface="Calibri" pitchFamily="34" charset="0"/>
                <a:cs typeface="Times New Roman" pitchFamily="18" charset="0"/>
              </a:rPr>
              <a:t>– Encourage your child to find the connection between the 2 times table and double facts.</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smtClean="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Ping Pong</a:t>
            </a:r>
            <a:r>
              <a:rPr lang="en-GB" altLang="en-US" dirty="0" smtClean="0">
                <a:cs typeface="Times New Roman" pitchFamily="18" charset="0"/>
              </a:rPr>
              <a:t> – In this game, the parent says, “Ping,” and the child replies, “Pong.” Then the parent says a number and the child doubles it. For a harder version, the adult can say, “Pong.” The child replies, “Ping,” and then halves the next number given.</a:t>
            </a:r>
            <a:endParaRPr lang="en-GB" altLang="en-US" u="sng" dirty="0">
              <a:cs typeface="Times New Roman" pitchFamily="18" charset="0"/>
            </a:endParaRP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Practise online </a:t>
            </a:r>
            <a:r>
              <a:rPr lang="en-GB" altLang="en-US" dirty="0" smtClean="0">
                <a:cs typeface="Times New Roman" pitchFamily="18" charset="0"/>
              </a:rPr>
              <a:t>– Go to </a:t>
            </a:r>
            <a:r>
              <a:rPr lang="en-GB" dirty="0">
                <a:hlinkClick r:id="rId2"/>
              </a:rPr>
              <a:t>http://www.conkermaths.org/</a:t>
            </a:r>
            <a:r>
              <a:rPr lang="en-GB" altLang="en-US" dirty="0" smtClean="0">
                <a:cs typeface="Times New Roman" pitchFamily="18" charset="0"/>
              </a:rPr>
              <a:t> and see how many questions you can answer in just 90 seconds.</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825637145"/>
              </p:ext>
            </p:extLst>
          </p:nvPr>
        </p:nvGraphicFramePr>
        <p:xfrm>
          <a:off x="719138" y="2555877"/>
          <a:ext cx="3390900" cy="2376163"/>
        </p:xfrm>
        <a:graphic>
          <a:graphicData uri="http://schemas.openxmlformats.org/drawingml/2006/table">
            <a:tbl>
              <a:tblPr firstRow="1" bandRow="1">
                <a:tableStyleId>{2D5ABB26-0587-4C30-8999-92F81FD0307C}</a:tableStyleId>
              </a:tblPr>
              <a:tblGrid>
                <a:gridCol w="847725">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tblGrid>
              <a:tr h="2376163">
                <a:tc>
                  <a:txBody>
                    <a:bodyPr/>
                    <a:lstStyle/>
                    <a:p>
                      <a:pPr algn="ctr">
                        <a:lnSpc>
                          <a:spcPct val="115000"/>
                        </a:lnSpc>
                        <a:spcAft>
                          <a:spcPts val="0"/>
                        </a:spcAft>
                      </a:pPr>
                      <a:r>
                        <a:rPr lang="en-GB" sz="1100" dirty="0" smtClean="0">
                          <a:effectLst/>
                          <a:latin typeface="Calibri"/>
                          <a:ea typeface="Calibri"/>
                          <a:cs typeface="Times New Roman"/>
                        </a:rPr>
                        <a:t>0 + 0 = 0</a:t>
                      </a:r>
                    </a:p>
                    <a:p>
                      <a:pPr algn="ctr">
                        <a:lnSpc>
                          <a:spcPct val="115000"/>
                        </a:lnSpc>
                        <a:spcAft>
                          <a:spcPts val="0"/>
                        </a:spcAft>
                      </a:pPr>
                      <a:r>
                        <a:rPr lang="en-GB" sz="1100" dirty="0" smtClean="0">
                          <a:effectLst/>
                          <a:latin typeface="Calibri"/>
                          <a:ea typeface="Calibri"/>
                          <a:cs typeface="Times New Roman"/>
                        </a:rPr>
                        <a:t>1 + 1 = 1</a:t>
                      </a:r>
                    </a:p>
                    <a:p>
                      <a:pPr algn="ctr">
                        <a:lnSpc>
                          <a:spcPct val="115000"/>
                        </a:lnSpc>
                        <a:spcAft>
                          <a:spcPts val="0"/>
                        </a:spcAft>
                      </a:pPr>
                      <a:r>
                        <a:rPr lang="en-GB" sz="1100" dirty="0" smtClean="0">
                          <a:effectLst/>
                          <a:latin typeface="Calibri"/>
                          <a:ea typeface="Calibri"/>
                          <a:cs typeface="Times New Roman"/>
                        </a:rPr>
                        <a:t>2 + 2 = 4</a:t>
                      </a:r>
                    </a:p>
                    <a:p>
                      <a:pPr algn="ctr">
                        <a:lnSpc>
                          <a:spcPct val="115000"/>
                        </a:lnSpc>
                        <a:spcAft>
                          <a:spcPts val="0"/>
                        </a:spcAft>
                      </a:pPr>
                      <a:r>
                        <a:rPr lang="en-GB" sz="1100" dirty="0" smtClean="0">
                          <a:effectLst/>
                          <a:latin typeface="Calibri"/>
                          <a:ea typeface="Calibri"/>
                          <a:cs typeface="Times New Roman"/>
                        </a:rPr>
                        <a:t>3 + 3 = 6</a:t>
                      </a:r>
                    </a:p>
                    <a:p>
                      <a:pPr algn="ctr">
                        <a:lnSpc>
                          <a:spcPct val="115000"/>
                        </a:lnSpc>
                        <a:spcAft>
                          <a:spcPts val="0"/>
                        </a:spcAft>
                      </a:pPr>
                      <a:r>
                        <a:rPr lang="en-GB" sz="1100" dirty="0" smtClean="0">
                          <a:effectLst/>
                          <a:latin typeface="Calibri"/>
                          <a:ea typeface="Calibri"/>
                          <a:cs typeface="Times New Roman"/>
                        </a:rPr>
                        <a:t>4 + 4 = 8</a:t>
                      </a:r>
                    </a:p>
                    <a:p>
                      <a:pPr algn="ctr">
                        <a:lnSpc>
                          <a:spcPct val="115000"/>
                        </a:lnSpc>
                        <a:spcAft>
                          <a:spcPts val="0"/>
                        </a:spcAft>
                      </a:pPr>
                      <a:r>
                        <a:rPr lang="en-GB" sz="1100" dirty="0" smtClean="0">
                          <a:effectLst/>
                          <a:latin typeface="Calibri"/>
                          <a:ea typeface="Calibri"/>
                          <a:cs typeface="Times New Roman"/>
                        </a:rPr>
                        <a:t>5 + 5 = 10</a:t>
                      </a:r>
                    </a:p>
                    <a:p>
                      <a:pPr algn="ctr">
                        <a:lnSpc>
                          <a:spcPct val="115000"/>
                        </a:lnSpc>
                        <a:spcAft>
                          <a:spcPts val="0"/>
                        </a:spcAft>
                      </a:pPr>
                      <a:r>
                        <a:rPr lang="en-GB" sz="1100" dirty="0" smtClean="0">
                          <a:effectLst/>
                          <a:latin typeface="Calibri"/>
                          <a:ea typeface="Calibri"/>
                          <a:cs typeface="Times New Roman"/>
                        </a:rPr>
                        <a:t>6 + 6 = 12</a:t>
                      </a:r>
                    </a:p>
                    <a:p>
                      <a:pPr algn="ctr">
                        <a:lnSpc>
                          <a:spcPct val="115000"/>
                        </a:lnSpc>
                        <a:spcAft>
                          <a:spcPts val="0"/>
                        </a:spcAft>
                      </a:pPr>
                      <a:r>
                        <a:rPr lang="en-GB" sz="1100" dirty="0" smtClean="0">
                          <a:effectLst/>
                          <a:latin typeface="Calibri"/>
                          <a:ea typeface="Calibri"/>
                          <a:cs typeface="Times New Roman"/>
                        </a:rPr>
                        <a:t>7 + 7 = 14</a:t>
                      </a:r>
                    </a:p>
                    <a:p>
                      <a:pPr algn="ctr">
                        <a:lnSpc>
                          <a:spcPct val="115000"/>
                        </a:lnSpc>
                        <a:spcAft>
                          <a:spcPts val="0"/>
                        </a:spcAft>
                      </a:pPr>
                      <a:r>
                        <a:rPr lang="en-GB" sz="1100" dirty="0" smtClean="0">
                          <a:effectLst/>
                          <a:latin typeface="Calibri"/>
                          <a:ea typeface="Calibri"/>
                          <a:cs typeface="Times New Roman"/>
                        </a:rPr>
                        <a:t>8 + 8 = 16</a:t>
                      </a:r>
                    </a:p>
                    <a:p>
                      <a:pPr algn="ctr">
                        <a:lnSpc>
                          <a:spcPct val="115000"/>
                        </a:lnSpc>
                        <a:spcAft>
                          <a:spcPts val="0"/>
                        </a:spcAft>
                      </a:pPr>
                      <a:r>
                        <a:rPr lang="en-GB" sz="1100" dirty="0" smtClean="0">
                          <a:effectLst/>
                          <a:latin typeface="Calibri"/>
                          <a:ea typeface="Calibri"/>
                          <a:cs typeface="Times New Roman"/>
                        </a:rPr>
                        <a:t>9 + 9 = 18</a:t>
                      </a:r>
                    </a:p>
                    <a:p>
                      <a:pPr algn="ctr">
                        <a:lnSpc>
                          <a:spcPct val="115000"/>
                        </a:lnSpc>
                        <a:spcAft>
                          <a:spcPts val="0"/>
                        </a:spcAft>
                      </a:pPr>
                      <a:r>
                        <a:rPr lang="en-GB" sz="1100" dirty="0" smtClean="0">
                          <a:effectLst/>
                          <a:latin typeface="Calibri"/>
                          <a:ea typeface="Calibri"/>
                          <a:cs typeface="Times New Roman"/>
                        </a:rPr>
                        <a:t>10 + 10 = 20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½ of 0 = 0</a:t>
                      </a:r>
                    </a:p>
                    <a:p>
                      <a:pPr algn="ctr">
                        <a:lnSpc>
                          <a:spcPct val="115000"/>
                        </a:lnSpc>
                        <a:spcAft>
                          <a:spcPts val="0"/>
                        </a:spcAft>
                      </a:pPr>
                      <a:r>
                        <a:rPr lang="en-GB" sz="1100" dirty="0" smtClean="0">
                          <a:effectLst/>
                          <a:latin typeface="Calibri"/>
                          <a:ea typeface="Calibri"/>
                          <a:cs typeface="Times New Roman"/>
                        </a:rPr>
                        <a:t>½ of 2 = 1</a:t>
                      </a:r>
                    </a:p>
                    <a:p>
                      <a:pPr algn="ctr">
                        <a:lnSpc>
                          <a:spcPct val="115000"/>
                        </a:lnSpc>
                        <a:spcAft>
                          <a:spcPts val="0"/>
                        </a:spcAft>
                      </a:pPr>
                      <a:r>
                        <a:rPr lang="en-GB" sz="1100" dirty="0" smtClean="0">
                          <a:effectLst/>
                          <a:latin typeface="Calibri"/>
                          <a:ea typeface="Calibri"/>
                          <a:cs typeface="Times New Roman"/>
                        </a:rPr>
                        <a:t>½ of 4 = 2</a:t>
                      </a:r>
                    </a:p>
                    <a:p>
                      <a:pPr algn="ctr">
                        <a:lnSpc>
                          <a:spcPct val="115000"/>
                        </a:lnSpc>
                        <a:spcAft>
                          <a:spcPts val="0"/>
                        </a:spcAft>
                      </a:pPr>
                      <a:r>
                        <a:rPr lang="en-GB" sz="1100" dirty="0" smtClean="0">
                          <a:effectLst/>
                          <a:latin typeface="Calibri"/>
                          <a:ea typeface="Calibri"/>
                          <a:cs typeface="Times New Roman"/>
                        </a:rPr>
                        <a:t>½ of 6 = 3</a:t>
                      </a:r>
                    </a:p>
                    <a:p>
                      <a:pPr algn="ctr">
                        <a:lnSpc>
                          <a:spcPct val="115000"/>
                        </a:lnSpc>
                        <a:spcAft>
                          <a:spcPts val="0"/>
                        </a:spcAft>
                      </a:pPr>
                      <a:r>
                        <a:rPr lang="en-GB" sz="1100" dirty="0" smtClean="0">
                          <a:effectLst/>
                          <a:latin typeface="Calibri"/>
                          <a:ea typeface="Calibri"/>
                          <a:cs typeface="Times New Roman"/>
                        </a:rPr>
                        <a:t>½ of 8 = 4</a:t>
                      </a:r>
                    </a:p>
                    <a:p>
                      <a:pPr algn="ctr">
                        <a:lnSpc>
                          <a:spcPct val="115000"/>
                        </a:lnSpc>
                        <a:spcAft>
                          <a:spcPts val="0"/>
                        </a:spcAft>
                      </a:pPr>
                      <a:r>
                        <a:rPr lang="en-GB" sz="1100" dirty="0" smtClean="0">
                          <a:effectLst/>
                          <a:latin typeface="Calibri"/>
                          <a:ea typeface="Calibri"/>
                          <a:cs typeface="Times New Roman"/>
                        </a:rPr>
                        <a:t>½ of 10 = 5</a:t>
                      </a:r>
                    </a:p>
                    <a:p>
                      <a:pPr algn="ctr">
                        <a:lnSpc>
                          <a:spcPct val="115000"/>
                        </a:lnSpc>
                        <a:spcAft>
                          <a:spcPts val="0"/>
                        </a:spcAft>
                      </a:pPr>
                      <a:r>
                        <a:rPr lang="en-GB" sz="1100" dirty="0" smtClean="0">
                          <a:effectLst/>
                          <a:latin typeface="Calibri"/>
                          <a:ea typeface="Calibri"/>
                          <a:cs typeface="Times New Roman"/>
                        </a:rPr>
                        <a:t>½ of 12 = 6</a:t>
                      </a:r>
                    </a:p>
                    <a:p>
                      <a:pPr algn="ctr">
                        <a:lnSpc>
                          <a:spcPct val="115000"/>
                        </a:lnSpc>
                        <a:spcAft>
                          <a:spcPts val="0"/>
                        </a:spcAft>
                      </a:pPr>
                      <a:r>
                        <a:rPr lang="en-GB" sz="1100" dirty="0" smtClean="0">
                          <a:effectLst/>
                          <a:latin typeface="Calibri"/>
                          <a:ea typeface="Calibri"/>
                          <a:cs typeface="Times New Roman"/>
                        </a:rPr>
                        <a:t>½ of 14 = 7</a:t>
                      </a:r>
                    </a:p>
                    <a:p>
                      <a:pPr algn="ctr">
                        <a:lnSpc>
                          <a:spcPct val="115000"/>
                        </a:lnSpc>
                        <a:spcAft>
                          <a:spcPts val="0"/>
                        </a:spcAft>
                      </a:pPr>
                      <a:r>
                        <a:rPr lang="en-GB" sz="1100" dirty="0" smtClean="0">
                          <a:effectLst/>
                          <a:latin typeface="Calibri"/>
                          <a:ea typeface="Calibri"/>
                          <a:cs typeface="Times New Roman"/>
                        </a:rPr>
                        <a:t>½ of 16 = 8</a:t>
                      </a:r>
                    </a:p>
                    <a:p>
                      <a:pPr algn="ctr">
                        <a:lnSpc>
                          <a:spcPct val="115000"/>
                        </a:lnSpc>
                        <a:spcAft>
                          <a:spcPts val="0"/>
                        </a:spcAft>
                      </a:pPr>
                      <a:r>
                        <a:rPr lang="en-GB" sz="1100" dirty="0" smtClean="0">
                          <a:effectLst/>
                          <a:latin typeface="Calibri"/>
                          <a:ea typeface="Calibri"/>
                          <a:cs typeface="Times New Roman"/>
                        </a:rPr>
                        <a:t>½ of 18 = 9</a:t>
                      </a:r>
                    </a:p>
                    <a:p>
                      <a:pPr algn="ctr">
                        <a:lnSpc>
                          <a:spcPct val="115000"/>
                        </a:lnSpc>
                        <a:spcAft>
                          <a:spcPts val="0"/>
                        </a:spcAft>
                      </a:pPr>
                      <a:r>
                        <a:rPr lang="en-GB" sz="1100" dirty="0" smtClean="0">
                          <a:effectLst/>
                          <a:latin typeface="Calibri"/>
                          <a:ea typeface="Calibri"/>
                          <a:cs typeface="Times New Roman"/>
                        </a:rPr>
                        <a:t>½ of 20 = 10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r>
                        <a:rPr lang="en-GB" sz="1100" dirty="0" smtClean="0">
                          <a:effectLst/>
                          <a:latin typeface="Calibri"/>
                          <a:ea typeface="Calibri"/>
                          <a:cs typeface="Times New Roman"/>
                        </a:rPr>
                        <a:t>11 + 11 = 22</a:t>
                      </a:r>
                    </a:p>
                    <a:p>
                      <a:pPr algn="ctr">
                        <a:lnSpc>
                          <a:spcPct val="115000"/>
                        </a:lnSpc>
                        <a:spcAft>
                          <a:spcPts val="0"/>
                        </a:spcAft>
                      </a:pPr>
                      <a:r>
                        <a:rPr lang="en-GB" sz="1100" dirty="0" smtClean="0">
                          <a:effectLst/>
                          <a:latin typeface="Calibri"/>
                          <a:ea typeface="Calibri"/>
                          <a:cs typeface="Times New Roman"/>
                        </a:rPr>
                        <a:t>12</a:t>
                      </a:r>
                      <a:r>
                        <a:rPr lang="en-GB" sz="1100" baseline="0" dirty="0" smtClean="0">
                          <a:effectLst/>
                          <a:latin typeface="Calibri"/>
                          <a:ea typeface="Calibri"/>
                          <a:cs typeface="Times New Roman"/>
                        </a:rPr>
                        <a:t> + 12 = 24</a:t>
                      </a:r>
                    </a:p>
                    <a:p>
                      <a:pPr algn="ctr">
                        <a:lnSpc>
                          <a:spcPct val="115000"/>
                        </a:lnSpc>
                        <a:spcAft>
                          <a:spcPts val="0"/>
                        </a:spcAft>
                      </a:pPr>
                      <a:r>
                        <a:rPr lang="en-GB" sz="1100" baseline="0" dirty="0" smtClean="0">
                          <a:effectLst/>
                          <a:latin typeface="Calibri"/>
                          <a:ea typeface="Calibri"/>
                          <a:cs typeface="Times New Roman"/>
                        </a:rPr>
                        <a:t>13 + 13 = 26</a:t>
                      </a:r>
                    </a:p>
                    <a:p>
                      <a:pPr algn="ctr">
                        <a:lnSpc>
                          <a:spcPct val="115000"/>
                        </a:lnSpc>
                        <a:spcAft>
                          <a:spcPts val="0"/>
                        </a:spcAft>
                      </a:pPr>
                      <a:r>
                        <a:rPr lang="en-GB" sz="1100" baseline="0" dirty="0" smtClean="0">
                          <a:effectLst/>
                          <a:latin typeface="Calibri"/>
                          <a:ea typeface="Calibri"/>
                          <a:cs typeface="Times New Roman"/>
                        </a:rPr>
                        <a:t>14 + 14 = 28</a:t>
                      </a:r>
                    </a:p>
                    <a:p>
                      <a:pPr algn="ctr">
                        <a:lnSpc>
                          <a:spcPct val="115000"/>
                        </a:lnSpc>
                        <a:spcAft>
                          <a:spcPts val="0"/>
                        </a:spcAft>
                      </a:pPr>
                      <a:r>
                        <a:rPr lang="en-GB" sz="1100" baseline="0" dirty="0" smtClean="0">
                          <a:effectLst/>
                          <a:latin typeface="Calibri"/>
                          <a:ea typeface="Calibri"/>
                          <a:cs typeface="Times New Roman"/>
                        </a:rPr>
                        <a:t>15 + 15 = 30</a:t>
                      </a:r>
                    </a:p>
                    <a:p>
                      <a:pPr algn="ctr">
                        <a:lnSpc>
                          <a:spcPct val="115000"/>
                        </a:lnSpc>
                        <a:spcAft>
                          <a:spcPts val="0"/>
                        </a:spcAft>
                      </a:pPr>
                      <a:r>
                        <a:rPr lang="en-GB" sz="1100" baseline="0" dirty="0" smtClean="0">
                          <a:effectLst/>
                          <a:latin typeface="Calibri"/>
                          <a:ea typeface="Calibri"/>
                          <a:cs typeface="Times New Roman"/>
                        </a:rPr>
                        <a:t>16 + 16 = 32</a:t>
                      </a:r>
                    </a:p>
                    <a:p>
                      <a:pPr algn="ctr">
                        <a:lnSpc>
                          <a:spcPct val="115000"/>
                        </a:lnSpc>
                        <a:spcAft>
                          <a:spcPts val="0"/>
                        </a:spcAft>
                      </a:pPr>
                      <a:r>
                        <a:rPr lang="en-GB" sz="1100" baseline="0" dirty="0" smtClean="0">
                          <a:effectLst/>
                          <a:latin typeface="Calibri"/>
                          <a:ea typeface="Calibri"/>
                          <a:cs typeface="Times New Roman"/>
                        </a:rPr>
                        <a:t>17 + 17 = 34</a:t>
                      </a:r>
                    </a:p>
                    <a:p>
                      <a:pPr algn="ctr">
                        <a:lnSpc>
                          <a:spcPct val="115000"/>
                        </a:lnSpc>
                        <a:spcAft>
                          <a:spcPts val="0"/>
                        </a:spcAft>
                      </a:pPr>
                      <a:r>
                        <a:rPr lang="en-GB" sz="1100" baseline="0" dirty="0" smtClean="0">
                          <a:effectLst/>
                          <a:latin typeface="Calibri"/>
                          <a:ea typeface="Calibri"/>
                          <a:cs typeface="Times New Roman"/>
                        </a:rPr>
                        <a:t>18 + 18 = 36</a:t>
                      </a:r>
                    </a:p>
                    <a:p>
                      <a:pPr algn="ctr">
                        <a:lnSpc>
                          <a:spcPct val="115000"/>
                        </a:lnSpc>
                        <a:spcAft>
                          <a:spcPts val="0"/>
                        </a:spcAft>
                      </a:pPr>
                      <a:r>
                        <a:rPr lang="en-GB" sz="1100" baseline="0" dirty="0" smtClean="0">
                          <a:effectLst/>
                          <a:latin typeface="Calibri"/>
                          <a:ea typeface="Calibri"/>
                          <a:cs typeface="Times New Roman"/>
                        </a:rPr>
                        <a:t>19 + 19 = 38</a:t>
                      </a:r>
                    </a:p>
                    <a:p>
                      <a:pPr algn="ctr">
                        <a:lnSpc>
                          <a:spcPct val="115000"/>
                        </a:lnSpc>
                        <a:spcAft>
                          <a:spcPts val="0"/>
                        </a:spcAft>
                      </a:pPr>
                      <a:r>
                        <a:rPr lang="en-GB" sz="1100" baseline="0" dirty="0" smtClean="0">
                          <a:effectLst/>
                          <a:latin typeface="Calibri"/>
                          <a:ea typeface="Calibri"/>
                          <a:cs typeface="Times New Roman"/>
                        </a:rPr>
                        <a:t>20 + 20 = 40</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normAutofit/>
          </a:bodyPr>
          <a:lstStyle/>
          <a:p>
            <a:r>
              <a:rPr lang="en-GB" dirty="0" smtClean="0"/>
              <a:t>Key Vocabulary</a:t>
            </a:r>
          </a:p>
          <a:p>
            <a:pPr algn="l"/>
            <a:r>
              <a:rPr lang="en-GB" b="0" u="none" dirty="0" smtClean="0"/>
              <a:t>What is </a:t>
            </a:r>
            <a:r>
              <a:rPr lang="en-GB" u="none" dirty="0" smtClean="0"/>
              <a:t>double </a:t>
            </a:r>
            <a:r>
              <a:rPr lang="en-GB" b="0" u="none" dirty="0" smtClean="0"/>
              <a:t>9?</a:t>
            </a:r>
          </a:p>
          <a:p>
            <a:pPr algn="l"/>
            <a:r>
              <a:rPr lang="en-GB" b="0" u="none" dirty="0" smtClean="0"/>
              <a:t>What is </a:t>
            </a:r>
            <a:r>
              <a:rPr lang="en-GB" u="none" dirty="0" smtClean="0"/>
              <a:t>half </a:t>
            </a:r>
            <a:r>
              <a:rPr lang="en-GB" b="0" u="none" dirty="0" smtClean="0"/>
              <a:t>of 14?</a:t>
            </a:r>
          </a:p>
        </p:txBody>
      </p:sp>
    </p:spTree>
    <p:extLst>
      <p:ext uri="{BB962C8B-B14F-4D97-AF65-F5344CB8AC3E}">
        <p14:creationId xmlns:p14="http://schemas.microsoft.com/office/powerpoint/2010/main" val="30529126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Spring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10 times table.</a:t>
            </a:r>
            <a:endParaRPr lang="en-GB"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a:t>
            </a:r>
            <a:r>
              <a:rPr lang="en-GB" altLang="en-US" dirty="0" smtClean="0">
                <a:ea typeface="Calibri" pitchFamily="34" charset="0"/>
                <a:cs typeface="Times New Roman" pitchFamily="18" charset="0"/>
              </a:rPr>
              <a:t>Maths facts </a:t>
            </a:r>
            <a:r>
              <a:rPr lang="en-GB" altLang="en-US" dirty="0">
                <a:ea typeface="Calibri" pitchFamily="34" charset="0"/>
                <a:cs typeface="Times New Roman" pitchFamily="18" charset="0"/>
              </a:rPr>
              <a:t>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Pronunciation</a:t>
            </a:r>
            <a:r>
              <a:rPr lang="en-GB" altLang="en-US" dirty="0" smtClean="0">
                <a:cs typeface="Arial" pitchFamily="34" charset="0"/>
              </a:rPr>
              <a:t> – Make sure that your child is pronouncing the numbers correctly and not getting confused between thirt</a:t>
            </a:r>
            <a:r>
              <a:rPr lang="en-GB" altLang="en-US" b="1" dirty="0" smtClean="0">
                <a:cs typeface="Arial" pitchFamily="34" charset="0"/>
              </a:rPr>
              <a:t>een</a:t>
            </a:r>
            <a:r>
              <a:rPr lang="en-GB" altLang="en-US" dirty="0" smtClean="0">
                <a:cs typeface="Arial" pitchFamily="34" charset="0"/>
              </a:rPr>
              <a:t> and thirt</a:t>
            </a:r>
            <a:r>
              <a:rPr lang="en-GB" altLang="en-US" b="1" dirty="0" smtClean="0">
                <a:cs typeface="Arial" pitchFamily="34" charset="0"/>
              </a:rPr>
              <a:t>y.</a:t>
            </a:r>
            <a:endParaRPr lang="en-GB" altLang="en-US" b="1"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Test the Parent</a:t>
            </a:r>
            <a:r>
              <a:rPr lang="en-GB" altLang="en-US" dirty="0">
                <a:ea typeface="Calibri" pitchFamily="34" charset="0"/>
                <a:cs typeface="Times New Roman" pitchFamily="18" charset="0"/>
              </a:rPr>
              <a:t> – Your child can make up their own tricky division questions for you e.g. </a:t>
            </a:r>
            <a:r>
              <a:rPr lang="en-GB" altLang="en-US" i="1" dirty="0">
                <a:ea typeface="Calibri" pitchFamily="34" charset="0"/>
                <a:cs typeface="Times New Roman" pitchFamily="18" charset="0"/>
              </a:rPr>
              <a:t>What is </a:t>
            </a:r>
            <a:r>
              <a:rPr lang="en-GB" altLang="en-US" i="1" dirty="0" smtClean="0">
                <a:ea typeface="Calibri" pitchFamily="34" charset="0"/>
                <a:cs typeface="Times New Roman" pitchFamily="18" charset="0"/>
              </a:rPr>
              <a:t>70 </a:t>
            </a:r>
            <a:r>
              <a:rPr lang="en-GB" altLang="en-US" i="1" dirty="0">
                <a:ea typeface="Calibri" pitchFamily="34" charset="0"/>
                <a:cs typeface="Times New Roman" pitchFamily="18" charset="0"/>
              </a:rPr>
              <a:t>divided by 7</a:t>
            </a:r>
            <a:r>
              <a:rPr lang="en-GB" altLang="en-US" i="1" dirty="0" smtClean="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They need to be able to multiply to create these </a:t>
            </a:r>
            <a:r>
              <a:rPr lang="en-GB" altLang="en-US" dirty="0" smtClean="0">
                <a:ea typeface="Calibri" pitchFamily="34" charset="0"/>
                <a:cs typeface="Times New Roman" pitchFamily="18" charset="0"/>
              </a:rPr>
              <a:t>questions.</a:t>
            </a:r>
          </a:p>
          <a:p>
            <a:pPr lvl="0" eaLnBrk="0" fontAlgn="base" hangingPunct="0">
              <a:spcBef>
                <a:spcPct val="0"/>
              </a:spcBef>
              <a:spcAft>
                <a:spcPct val="0"/>
              </a:spcAft>
              <a:buClrTx/>
              <a:buSzTx/>
            </a:pPr>
            <a:endParaRPr lang="en-GB" altLang="en-US" u="sng" dirty="0">
              <a:cs typeface="Times New Roman" pitchFamily="18" charset="0"/>
            </a:endParaRPr>
          </a:p>
          <a:p>
            <a:pPr lvl="0" eaLnBrk="0" fontAlgn="base" hangingPunct="0">
              <a:spcBef>
                <a:spcPct val="0"/>
              </a:spcBef>
              <a:spcAft>
                <a:spcPct val="0"/>
              </a:spcAft>
              <a:buClrTx/>
              <a:buSzTx/>
            </a:pPr>
            <a:r>
              <a:rPr lang="en-GB" altLang="en-US" u="sng" dirty="0" smtClean="0"/>
              <a:t>Apply these facts to real life situations</a:t>
            </a:r>
            <a:r>
              <a:rPr lang="en-GB" altLang="en-US" dirty="0" smtClean="0"/>
              <a:t> – How many toes are in your house? What other multiplication and division questions can your child make up?</a:t>
            </a:r>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2588106178"/>
              </p:ext>
            </p:extLst>
          </p:nvPr>
        </p:nvGraphicFramePr>
        <p:xfrm>
          <a:off x="719138" y="2555875"/>
          <a:ext cx="3390900" cy="2313432"/>
        </p:xfrm>
        <a:graphic>
          <a:graphicData uri="http://schemas.openxmlformats.org/drawingml/2006/table">
            <a:tbl>
              <a:tblPr firstRow="1" bandRow="1">
                <a:tableStyleId>{2D5ABB26-0587-4C30-8999-92F81FD0307C}</a:tableStyleId>
              </a:tblPr>
              <a:tblGrid>
                <a:gridCol w="1695450">
                  <a:extLst>
                    <a:ext uri="{9D8B030D-6E8A-4147-A177-3AD203B41FA5}">
                      <a16:colId xmlns:a16="http://schemas.microsoft.com/office/drawing/2014/main" val="20000"/>
                    </a:ext>
                  </a:extLst>
                </a:gridCol>
                <a:gridCol w="1695450">
                  <a:extLst>
                    <a:ext uri="{9D8B030D-6E8A-4147-A177-3AD203B41FA5}">
                      <a16:colId xmlns:a16="http://schemas.microsoft.com/office/drawing/2014/main" val="20001"/>
                    </a:ext>
                  </a:extLst>
                </a:gridCol>
              </a:tblGrid>
              <a:tr h="2313432">
                <a:tc>
                  <a:txBody>
                    <a:bodyPr/>
                    <a:lstStyle/>
                    <a:p>
                      <a:pPr algn="ctr">
                        <a:lnSpc>
                          <a:spcPct val="115000"/>
                        </a:lnSpc>
                        <a:spcAft>
                          <a:spcPts val="0"/>
                        </a:spcAft>
                      </a:pPr>
                      <a:r>
                        <a:rPr lang="en-GB" sz="1100" dirty="0" smtClean="0">
                          <a:effectLst/>
                        </a:rPr>
                        <a:t>10 × 1 = 10</a:t>
                      </a:r>
                    </a:p>
                    <a:p>
                      <a:pPr algn="ctr">
                        <a:lnSpc>
                          <a:spcPct val="115000"/>
                        </a:lnSpc>
                        <a:spcAft>
                          <a:spcPts val="0"/>
                        </a:spcAft>
                      </a:pPr>
                      <a:r>
                        <a:rPr lang="en-GB" sz="1100" dirty="0" smtClean="0">
                          <a:effectLst/>
                        </a:rPr>
                        <a:t>10 × 2 = 20</a:t>
                      </a:r>
                    </a:p>
                    <a:p>
                      <a:pPr algn="ctr">
                        <a:lnSpc>
                          <a:spcPct val="115000"/>
                        </a:lnSpc>
                        <a:spcAft>
                          <a:spcPts val="0"/>
                        </a:spcAft>
                      </a:pPr>
                      <a:r>
                        <a:rPr lang="en-GB" sz="1100" dirty="0" smtClean="0">
                          <a:effectLst/>
                        </a:rPr>
                        <a:t>10 × 3 = 30</a:t>
                      </a:r>
                    </a:p>
                    <a:p>
                      <a:pPr algn="ctr">
                        <a:lnSpc>
                          <a:spcPct val="115000"/>
                        </a:lnSpc>
                        <a:spcAft>
                          <a:spcPts val="0"/>
                        </a:spcAft>
                      </a:pPr>
                      <a:r>
                        <a:rPr lang="en-GB" sz="1100" dirty="0" smtClean="0">
                          <a:effectLst/>
                        </a:rPr>
                        <a:t>10 × 4 = 40</a:t>
                      </a:r>
                    </a:p>
                    <a:p>
                      <a:pPr algn="ctr">
                        <a:lnSpc>
                          <a:spcPct val="115000"/>
                        </a:lnSpc>
                        <a:spcAft>
                          <a:spcPts val="0"/>
                        </a:spcAft>
                      </a:pPr>
                      <a:r>
                        <a:rPr lang="en-GB" sz="1100" dirty="0" smtClean="0">
                          <a:effectLst/>
                        </a:rPr>
                        <a:t>10 × 5 = 50</a:t>
                      </a:r>
                    </a:p>
                    <a:p>
                      <a:pPr algn="ctr">
                        <a:lnSpc>
                          <a:spcPct val="115000"/>
                        </a:lnSpc>
                        <a:spcAft>
                          <a:spcPts val="0"/>
                        </a:spcAft>
                      </a:pPr>
                      <a:r>
                        <a:rPr lang="en-GB" sz="1100" dirty="0" smtClean="0">
                          <a:effectLst/>
                        </a:rPr>
                        <a:t>10 × 6 = 60</a:t>
                      </a:r>
                    </a:p>
                    <a:p>
                      <a:pPr algn="ctr">
                        <a:lnSpc>
                          <a:spcPct val="115000"/>
                        </a:lnSpc>
                        <a:spcAft>
                          <a:spcPts val="0"/>
                        </a:spcAft>
                      </a:pPr>
                      <a:r>
                        <a:rPr lang="en-GB" sz="1100" dirty="0" smtClean="0">
                          <a:effectLst/>
                        </a:rPr>
                        <a:t>10 × 7 = 70</a:t>
                      </a:r>
                    </a:p>
                    <a:p>
                      <a:pPr algn="ctr">
                        <a:lnSpc>
                          <a:spcPct val="115000"/>
                        </a:lnSpc>
                        <a:spcAft>
                          <a:spcPts val="0"/>
                        </a:spcAft>
                      </a:pPr>
                      <a:r>
                        <a:rPr lang="en-GB" sz="1100" dirty="0" smtClean="0">
                          <a:effectLst/>
                        </a:rPr>
                        <a:t>10 × 8 = 80</a:t>
                      </a:r>
                    </a:p>
                    <a:p>
                      <a:pPr algn="ctr">
                        <a:lnSpc>
                          <a:spcPct val="115000"/>
                        </a:lnSpc>
                        <a:spcAft>
                          <a:spcPts val="0"/>
                        </a:spcAft>
                      </a:pPr>
                      <a:r>
                        <a:rPr lang="en-GB" sz="1100" dirty="0" smtClean="0">
                          <a:effectLst/>
                        </a:rPr>
                        <a:t>10 × 9 = 90</a:t>
                      </a:r>
                    </a:p>
                    <a:p>
                      <a:pPr algn="ctr">
                        <a:lnSpc>
                          <a:spcPct val="115000"/>
                        </a:lnSpc>
                        <a:spcAft>
                          <a:spcPts val="0"/>
                        </a:spcAft>
                      </a:pPr>
                      <a:r>
                        <a:rPr lang="en-GB" sz="1100" dirty="0" smtClean="0">
                          <a:effectLst/>
                        </a:rPr>
                        <a:t>10 × 10 = 100</a:t>
                      </a:r>
                    </a:p>
                    <a:p>
                      <a:pPr algn="ctr">
                        <a:lnSpc>
                          <a:spcPct val="115000"/>
                        </a:lnSpc>
                        <a:spcAft>
                          <a:spcPts val="0"/>
                        </a:spcAft>
                      </a:pPr>
                      <a:r>
                        <a:rPr lang="en-GB" sz="1100" dirty="0" smtClean="0">
                          <a:effectLst/>
                        </a:rPr>
                        <a:t>10 × 11 = 110</a:t>
                      </a:r>
                    </a:p>
                    <a:p>
                      <a:pPr algn="ctr">
                        <a:lnSpc>
                          <a:spcPct val="115000"/>
                        </a:lnSpc>
                        <a:spcAft>
                          <a:spcPts val="0"/>
                        </a:spcAft>
                      </a:pPr>
                      <a:r>
                        <a:rPr lang="en-GB" sz="1100" dirty="0" smtClean="0">
                          <a:effectLst/>
                        </a:rPr>
                        <a:t>10 × 12 = 120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10 ÷ 10 = 1</a:t>
                      </a:r>
                    </a:p>
                    <a:p>
                      <a:pPr algn="ctr">
                        <a:lnSpc>
                          <a:spcPct val="115000"/>
                        </a:lnSpc>
                        <a:spcAft>
                          <a:spcPts val="0"/>
                        </a:spcAft>
                      </a:pPr>
                      <a:r>
                        <a:rPr lang="en-GB" sz="1100" dirty="0" smtClean="0">
                          <a:effectLst/>
                          <a:latin typeface="Calibri"/>
                          <a:ea typeface="Calibri"/>
                          <a:cs typeface="Times New Roman"/>
                        </a:rPr>
                        <a:t>20 ÷ 10 = 2</a:t>
                      </a:r>
                    </a:p>
                    <a:p>
                      <a:pPr algn="ctr">
                        <a:lnSpc>
                          <a:spcPct val="115000"/>
                        </a:lnSpc>
                        <a:spcAft>
                          <a:spcPts val="0"/>
                        </a:spcAft>
                      </a:pPr>
                      <a:r>
                        <a:rPr lang="en-GB" sz="1100" dirty="0" smtClean="0">
                          <a:effectLst/>
                          <a:latin typeface="Calibri"/>
                          <a:ea typeface="Calibri"/>
                          <a:cs typeface="Times New Roman"/>
                        </a:rPr>
                        <a:t>30 ÷ 10 = 3</a:t>
                      </a:r>
                    </a:p>
                    <a:p>
                      <a:pPr algn="ctr">
                        <a:lnSpc>
                          <a:spcPct val="115000"/>
                        </a:lnSpc>
                        <a:spcAft>
                          <a:spcPts val="0"/>
                        </a:spcAft>
                      </a:pPr>
                      <a:r>
                        <a:rPr lang="en-GB" sz="1100" dirty="0" smtClean="0">
                          <a:effectLst/>
                          <a:latin typeface="Calibri"/>
                          <a:ea typeface="Calibri"/>
                          <a:cs typeface="Times New Roman"/>
                        </a:rPr>
                        <a:t>40 ÷ 10 = 4</a:t>
                      </a:r>
                    </a:p>
                    <a:p>
                      <a:pPr algn="ctr">
                        <a:lnSpc>
                          <a:spcPct val="115000"/>
                        </a:lnSpc>
                        <a:spcAft>
                          <a:spcPts val="0"/>
                        </a:spcAft>
                      </a:pPr>
                      <a:r>
                        <a:rPr lang="en-GB" sz="1100" dirty="0" smtClean="0">
                          <a:effectLst/>
                          <a:latin typeface="Calibri"/>
                          <a:ea typeface="Calibri"/>
                          <a:cs typeface="Times New Roman"/>
                        </a:rPr>
                        <a:t>50 ÷ 10 = 5</a:t>
                      </a:r>
                    </a:p>
                    <a:p>
                      <a:pPr algn="ctr">
                        <a:lnSpc>
                          <a:spcPct val="115000"/>
                        </a:lnSpc>
                        <a:spcAft>
                          <a:spcPts val="0"/>
                        </a:spcAft>
                      </a:pPr>
                      <a:r>
                        <a:rPr lang="en-GB" sz="1100" dirty="0" smtClean="0">
                          <a:effectLst/>
                          <a:latin typeface="Calibri"/>
                          <a:ea typeface="Calibri"/>
                          <a:cs typeface="Times New Roman"/>
                        </a:rPr>
                        <a:t>60 ÷ 10 = 6</a:t>
                      </a:r>
                    </a:p>
                    <a:p>
                      <a:pPr algn="ctr">
                        <a:lnSpc>
                          <a:spcPct val="115000"/>
                        </a:lnSpc>
                        <a:spcAft>
                          <a:spcPts val="0"/>
                        </a:spcAft>
                      </a:pPr>
                      <a:r>
                        <a:rPr lang="en-GB" sz="1100" dirty="0" smtClean="0">
                          <a:effectLst/>
                          <a:latin typeface="Calibri"/>
                          <a:ea typeface="Calibri"/>
                          <a:cs typeface="Times New Roman"/>
                        </a:rPr>
                        <a:t>70 ÷ 10 = 7</a:t>
                      </a:r>
                    </a:p>
                    <a:p>
                      <a:pPr algn="ctr">
                        <a:lnSpc>
                          <a:spcPct val="115000"/>
                        </a:lnSpc>
                        <a:spcAft>
                          <a:spcPts val="0"/>
                        </a:spcAft>
                      </a:pPr>
                      <a:r>
                        <a:rPr lang="en-GB" sz="1100" dirty="0" smtClean="0">
                          <a:effectLst/>
                          <a:latin typeface="Calibri"/>
                          <a:ea typeface="Calibri"/>
                          <a:cs typeface="Times New Roman"/>
                        </a:rPr>
                        <a:t>80 ÷ 10 = 8</a:t>
                      </a:r>
                    </a:p>
                    <a:p>
                      <a:pPr algn="ctr">
                        <a:lnSpc>
                          <a:spcPct val="115000"/>
                        </a:lnSpc>
                        <a:spcAft>
                          <a:spcPts val="0"/>
                        </a:spcAft>
                      </a:pPr>
                      <a:r>
                        <a:rPr lang="en-GB" sz="1100" dirty="0" smtClean="0">
                          <a:effectLst/>
                          <a:latin typeface="Calibri"/>
                          <a:ea typeface="Calibri"/>
                          <a:cs typeface="Times New Roman"/>
                        </a:rPr>
                        <a:t>90 ÷ 10 = 9</a:t>
                      </a:r>
                    </a:p>
                    <a:p>
                      <a:pPr algn="ctr">
                        <a:lnSpc>
                          <a:spcPct val="115000"/>
                        </a:lnSpc>
                        <a:spcAft>
                          <a:spcPts val="0"/>
                        </a:spcAft>
                      </a:pPr>
                      <a:r>
                        <a:rPr lang="en-GB" sz="1100" dirty="0" smtClean="0">
                          <a:effectLst/>
                          <a:latin typeface="Calibri"/>
                          <a:ea typeface="Calibri"/>
                          <a:cs typeface="Times New Roman"/>
                        </a:rPr>
                        <a:t>100 ÷ 10 = 10</a:t>
                      </a:r>
                    </a:p>
                    <a:p>
                      <a:pPr algn="ctr">
                        <a:lnSpc>
                          <a:spcPct val="115000"/>
                        </a:lnSpc>
                        <a:spcAft>
                          <a:spcPts val="0"/>
                        </a:spcAft>
                      </a:pPr>
                      <a:r>
                        <a:rPr lang="en-GB" sz="1100" dirty="0" smtClean="0">
                          <a:effectLst/>
                          <a:latin typeface="Calibri"/>
                          <a:ea typeface="Calibri"/>
                          <a:cs typeface="Times New Roman"/>
                        </a:rPr>
                        <a:t>110 ÷ 10 = 11</a:t>
                      </a:r>
                    </a:p>
                    <a:p>
                      <a:pPr algn="ctr">
                        <a:lnSpc>
                          <a:spcPct val="115000"/>
                        </a:lnSpc>
                        <a:spcAft>
                          <a:spcPts val="0"/>
                        </a:spcAft>
                      </a:pPr>
                      <a:r>
                        <a:rPr lang="en-GB" sz="1100" dirty="0" smtClean="0">
                          <a:effectLst/>
                          <a:latin typeface="Calibri"/>
                          <a:ea typeface="Calibri"/>
                          <a:cs typeface="Times New Roman"/>
                        </a:rPr>
                        <a:t>120 ÷ 10 = 12</a:t>
                      </a: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10 </a:t>
            </a:r>
            <a:r>
              <a:rPr lang="en-GB" u="none" dirty="0" smtClean="0"/>
              <a:t>multiplied by </a:t>
            </a:r>
            <a:r>
              <a:rPr lang="en-GB" b="0" u="none" dirty="0" smtClean="0"/>
              <a:t>3?</a:t>
            </a:r>
          </a:p>
          <a:p>
            <a:pPr algn="l"/>
            <a:r>
              <a:rPr lang="en-GB" b="0" u="none" dirty="0" smtClean="0"/>
              <a:t>What is 10</a:t>
            </a:r>
            <a:r>
              <a:rPr lang="en-GB" u="none" dirty="0" smtClean="0"/>
              <a:t> times </a:t>
            </a:r>
            <a:r>
              <a:rPr lang="en-GB" b="0" u="none" dirty="0" smtClean="0"/>
              <a:t>9?</a:t>
            </a:r>
          </a:p>
          <a:p>
            <a:pPr algn="l"/>
            <a:r>
              <a:rPr lang="en-GB" b="0" u="none" dirty="0" smtClean="0"/>
              <a:t>What is 70 </a:t>
            </a:r>
            <a:r>
              <a:rPr lang="en-GB" u="none" dirty="0" smtClean="0"/>
              <a:t>divided by </a:t>
            </a:r>
            <a:r>
              <a:rPr lang="en-GB" b="0" u="none" dirty="0" smtClean="0"/>
              <a:t>10?</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10 ×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80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 6.</a:t>
            </a:r>
          </a:p>
          <a:p>
            <a:endParaRPr lang="en-GB" dirty="0"/>
          </a:p>
        </p:txBody>
      </p:sp>
    </p:spTree>
    <p:extLst>
      <p:ext uri="{BB962C8B-B14F-4D97-AF65-F5344CB8AC3E}">
        <p14:creationId xmlns:p14="http://schemas.microsoft.com/office/powerpoint/2010/main" val="3657424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Summer 1</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5 times table.</a:t>
            </a:r>
            <a:endParaRPr lang="en-GB"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a:t>
            </a:r>
            <a:r>
              <a:rPr lang="en-GB" altLang="en-US" dirty="0" smtClean="0">
                <a:ea typeface="Calibri" pitchFamily="34" charset="0"/>
                <a:cs typeface="Times New Roman" pitchFamily="18" charset="0"/>
              </a:rPr>
              <a:t>Maths facts </a:t>
            </a:r>
            <a:r>
              <a:rPr lang="en-GB" altLang="en-US" dirty="0">
                <a:ea typeface="Calibri" pitchFamily="34" charset="0"/>
                <a:cs typeface="Times New Roman" pitchFamily="18" charset="0"/>
              </a:rPr>
              <a:t>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Spot patterns</a:t>
            </a:r>
            <a:r>
              <a:rPr lang="en-GB" altLang="en-US" dirty="0" smtClean="0">
                <a:ea typeface="Calibri" pitchFamily="34" charset="0"/>
                <a:cs typeface="Times New Roman" pitchFamily="18" charset="0"/>
              </a:rPr>
              <a:t> – What patterns can your child spot in the 5 times table? Are there any similarities with the 10 times table?</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Test the Parent</a:t>
            </a:r>
            <a:r>
              <a:rPr lang="en-GB" altLang="en-US" dirty="0">
                <a:ea typeface="Calibri" pitchFamily="34" charset="0"/>
                <a:cs typeface="Times New Roman" pitchFamily="18" charset="0"/>
              </a:rPr>
              <a:t> – Your child can make up their own tricky division questions for you e.g. </a:t>
            </a:r>
            <a:r>
              <a:rPr lang="en-GB" altLang="en-US" i="1" dirty="0">
                <a:ea typeface="Calibri" pitchFamily="34" charset="0"/>
                <a:cs typeface="Times New Roman" pitchFamily="18" charset="0"/>
              </a:rPr>
              <a:t>What is </a:t>
            </a:r>
            <a:r>
              <a:rPr lang="en-GB" altLang="en-US" i="1" dirty="0" smtClean="0">
                <a:ea typeface="Calibri" pitchFamily="34" charset="0"/>
                <a:cs typeface="Times New Roman" pitchFamily="18" charset="0"/>
              </a:rPr>
              <a:t>45 </a:t>
            </a:r>
            <a:r>
              <a:rPr lang="en-GB" altLang="en-US" i="1" dirty="0">
                <a:ea typeface="Calibri" pitchFamily="34" charset="0"/>
                <a:cs typeface="Times New Roman" pitchFamily="18" charset="0"/>
              </a:rPr>
              <a:t>divided by 5</a:t>
            </a:r>
            <a:r>
              <a:rPr lang="en-GB" altLang="en-US" i="1" dirty="0" smtClean="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They need to be able to multiply to create these questions.</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051041254"/>
              </p:ext>
            </p:extLst>
          </p:nvPr>
        </p:nvGraphicFramePr>
        <p:xfrm>
          <a:off x="719138" y="2555875"/>
          <a:ext cx="3390900" cy="2313432"/>
        </p:xfrm>
        <a:graphic>
          <a:graphicData uri="http://schemas.openxmlformats.org/drawingml/2006/table">
            <a:tbl>
              <a:tblPr firstRow="1" bandRow="1">
                <a:tableStyleId>{2D5ABB26-0587-4C30-8999-92F81FD0307C}</a:tableStyleId>
              </a:tblPr>
              <a:tblGrid>
                <a:gridCol w="1695450">
                  <a:extLst>
                    <a:ext uri="{9D8B030D-6E8A-4147-A177-3AD203B41FA5}">
                      <a16:colId xmlns:a16="http://schemas.microsoft.com/office/drawing/2014/main" val="20000"/>
                    </a:ext>
                  </a:extLst>
                </a:gridCol>
                <a:gridCol w="1695450">
                  <a:extLst>
                    <a:ext uri="{9D8B030D-6E8A-4147-A177-3AD203B41FA5}">
                      <a16:colId xmlns:a16="http://schemas.microsoft.com/office/drawing/2014/main" val="20001"/>
                    </a:ext>
                  </a:extLst>
                </a:gridCol>
              </a:tblGrid>
              <a:tr h="2313432">
                <a:tc>
                  <a:txBody>
                    <a:bodyPr/>
                    <a:lstStyle/>
                    <a:p>
                      <a:pPr algn="ctr">
                        <a:lnSpc>
                          <a:spcPct val="115000"/>
                        </a:lnSpc>
                        <a:spcAft>
                          <a:spcPts val="0"/>
                        </a:spcAft>
                      </a:pPr>
                      <a:r>
                        <a:rPr lang="en-GB" sz="1100" dirty="0" smtClean="0">
                          <a:effectLst/>
                        </a:rPr>
                        <a:t>5 </a:t>
                      </a:r>
                      <a:r>
                        <a:rPr lang="en-GB" sz="1100" dirty="0">
                          <a:effectLst/>
                        </a:rPr>
                        <a:t>× 1 = </a:t>
                      </a:r>
                      <a:r>
                        <a:rPr lang="en-GB" sz="1100" dirty="0" smtClean="0">
                          <a:effectLst/>
                        </a:rPr>
                        <a:t>5</a:t>
                      </a:r>
                      <a:endParaRPr lang="en-GB" sz="1100" dirty="0">
                        <a:effectLst/>
                      </a:endParaRPr>
                    </a:p>
                    <a:p>
                      <a:pPr algn="ctr">
                        <a:lnSpc>
                          <a:spcPct val="115000"/>
                        </a:lnSpc>
                        <a:spcAft>
                          <a:spcPts val="0"/>
                        </a:spcAft>
                      </a:pPr>
                      <a:r>
                        <a:rPr lang="en-GB" sz="1100" dirty="0" smtClean="0">
                          <a:effectLst/>
                        </a:rPr>
                        <a:t>5 </a:t>
                      </a:r>
                      <a:r>
                        <a:rPr lang="en-GB" sz="1100" dirty="0">
                          <a:effectLst/>
                        </a:rPr>
                        <a:t>× </a:t>
                      </a:r>
                      <a:r>
                        <a:rPr lang="en-GB" sz="1100" dirty="0" smtClean="0">
                          <a:effectLst/>
                        </a:rPr>
                        <a:t>2 </a:t>
                      </a:r>
                      <a:r>
                        <a:rPr lang="en-GB" sz="1100" dirty="0">
                          <a:effectLst/>
                        </a:rPr>
                        <a:t>= </a:t>
                      </a:r>
                      <a:r>
                        <a:rPr lang="en-GB" sz="1100" dirty="0" smtClean="0">
                          <a:effectLst/>
                        </a:rPr>
                        <a:t>10</a:t>
                      </a:r>
                      <a:endParaRPr lang="en-GB" sz="1100" dirty="0">
                        <a:effectLst/>
                      </a:endParaRPr>
                    </a:p>
                    <a:p>
                      <a:pPr algn="ctr">
                        <a:lnSpc>
                          <a:spcPct val="115000"/>
                        </a:lnSpc>
                        <a:spcAft>
                          <a:spcPts val="0"/>
                        </a:spcAft>
                      </a:pPr>
                      <a:r>
                        <a:rPr lang="en-GB" sz="1100" dirty="0" smtClean="0">
                          <a:effectLst/>
                        </a:rPr>
                        <a:t>5 </a:t>
                      </a:r>
                      <a:r>
                        <a:rPr lang="en-GB" sz="1100" dirty="0">
                          <a:effectLst/>
                        </a:rPr>
                        <a:t>× 3 = </a:t>
                      </a:r>
                      <a:r>
                        <a:rPr lang="en-GB" sz="1100" dirty="0" smtClean="0">
                          <a:effectLst/>
                        </a:rPr>
                        <a:t>15</a:t>
                      </a:r>
                    </a:p>
                    <a:p>
                      <a:pPr algn="ctr">
                        <a:lnSpc>
                          <a:spcPct val="115000"/>
                        </a:lnSpc>
                        <a:spcAft>
                          <a:spcPts val="0"/>
                        </a:spcAft>
                      </a:pPr>
                      <a:r>
                        <a:rPr lang="en-GB" sz="1100" dirty="0" smtClean="0">
                          <a:effectLst/>
                        </a:rPr>
                        <a:t>5 </a:t>
                      </a:r>
                      <a:r>
                        <a:rPr lang="en-GB" sz="1100" dirty="0">
                          <a:effectLst/>
                        </a:rPr>
                        <a:t>× 4 = </a:t>
                      </a:r>
                      <a:r>
                        <a:rPr lang="en-GB" sz="1100" dirty="0" smtClean="0">
                          <a:effectLst/>
                        </a:rPr>
                        <a:t>20</a:t>
                      </a:r>
                      <a:endParaRPr lang="en-GB" sz="1100" dirty="0">
                        <a:effectLst/>
                      </a:endParaRPr>
                    </a:p>
                    <a:p>
                      <a:pPr algn="ctr">
                        <a:lnSpc>
                          <a:spcPct val="115000"/>
                        </a:lnSpc>
                        <a:spcAft>
                          <a:spcPts val="0"/>
                        </a:spcAft>
                      </a:pPr>
                      <a:r>
                        <a:rPr lang="en-GB" sz="1100" dirty="0" smtClean="0">
                          <a:effectLst/>
                        </a:rPr>
                        <a:t>5 </a:t>
                      </a:r>
                      <a:r>
                        <a:rPr lang="en-GB" sz="1100" dirty="0">
                          <a:effectLst/>
                        </a:rPr>
                        <a:t>× 5 = </a:t>
                      </a:r>
                      <a:r>
                        <a:rPr lang="en-GB" sz="1100" dirty="0" smtClean="0">
                          <a:effectLst/>
                        </a:rPr>
                        <a:t>25</a:t>
                      </a:r>
                      <a:endParaRPr lang="en-GB" sz="1100" dirty="0">
                        <a:effectLst/>
                      </a:endParaRPr>
                    </a:p>
                    <a:p>
                      <a:pPr algn="ctr">
                        <a:lnSpc>
                          <a:spcPct val="115000"/>
                        </a:lnSpc>
                        <a:spcAft>
                          <a:spcPts val="0"/>
                        </a:spcAft>
                      </a:pPr>
                      <a:r>
                        <a:rPr lang="en-GB" sz="1100" dirty="0" smtClean="0">
                          <a:effectLst/>
                        </a:rPr>
                        <a:t>5 </a:t>
                      </a:r>
                      <a:r>
                        <a:rPr lang="en-GB" sz="1100" dirty="0">
                          <a:effectLst/>
                        </a:rPr>
                        <a:t>× 6 = </a:t>
                      </a:r>
                      <a:r>
                        <a:rPr lang="en-GB" sz="1100" dirty="0" smtClean="0">
                          <a:effectLst/>
                        </a:rPr>
                        <a:t>30</a:t>
                      </a:r>
                      <a:endParaRPr lang="en-GB" sz="1100" dirty="0">
                        <a:effectLst/>
                      </a:endParaRPr>
                    </a:p>
                    <a:p>
                      <a:pPr algn="ctr">
                        <a:lnSpc>
                          <a:spcPct val="115000"/>
                        </a:lnSpc>
                        <a:spcAft>
                          <a:spcPts val="0"/>
                        </a:spcAft>
                      </a:pPr>
                      <a:r>
                        <a:rPr lang="en-GB" sz="1100" dirty="0" smtClean="0">
                          <a:effectLst/>
                        </a:rPr>
                        <a:t>5 </a:t>
                      </a:r>
                      <a:r>
                        <a:rPr lang="en-GB" sz="1100" dirty="0">
                          <a:effectLst/>
                        </a:rPr>
                        <a:t>× 7 = </a:t>
                      </a:r>
                      <a:r>
                        <a:rPr lang="en-GB" sz="1100" dirty="0" smtClean="0">
                          <a:effectLst/>
                        </a:rPr>
                        <a:t>35</a:t>
                      </a:r>
                      <a:endParaRPr lang="en-GB" sz="1100" dirty="0">
                        <a:effectLst/>
                      </a:endParaRPr>
                    </a:p>
                    <a:p>
                      <a:pPr algn="ctr">
                        <a:lnSpc>
                          <a:spcPct val="115000"/>
                        </a:lnSpc>
                        <a:spcAft>
                          <a:spcPts val="0"/>
                        </a:spcAft>
                      </a:pPr>
                      <a:r>
                        <a:rPr lang="en-GB" sz="1100" dirty="0" smtClean="0">
                          <a:effectLst/>
                        </a:rPr>
                        <a:t>5 </a:t>
                      </a:r>
                      <a:r>
                        <a:rPr lang="en-GB" sz="1100" dirty="0">
                          <a:effectLst/>
                        </a:rPr>
                        <a:t>× 8 = </a:t>
                      </a:r>
                      <a:r>
                        <a:rPr lang="en-GB" sz="1100" dirty="0" smtClean="0">
                          <a:effectLst/>
                        </a:rPr>
                        <a:t>40</a:t>
                      </a:r>
                      <a:endParaRPr lang="en-GB" sz="1100" dirty="0">
                        <a:effectLst/>
                      </a:endParaRPr>
                    </a:p>
                    <a:p>
                      <a:pPr algn="ctr">
                        <a:lnSpc>
                          <a:spcPct val="115000"/>
                        </a:lnSpc>
                        <a:spcAft>
                          <a:spcPts val="0"/>
                        </a:spcAft>
                      </a:pPr>
                      <a:r>
                        <a:rPr lang="en-GB" sz="1100" dirty="0" smtClean="0">
                          <a:effectLst/>
                        </a:rPr>
                        <a:t>5 </a:t>
                      </a:r>
                      <a:r>
                        <a:rPr lang="en-GB" sz="1100" dirty="0">
                          <a:effectLst/>
                        </a:rPr>
                        <a:t>× 9 = </a:t>
                      </a:r>
                      <a:r>
                        <a:rPr lang="en-GB" sz="1100" dirty="0" smtClean="0">
                          <a:effectLst/>
                        </a:rPr>
                        <a:t>45</a:t>
                      </a:r>
                      <a:endParaRPr lang="en-GB" sz="1100" dirty="0">
                        <a:effectLst/>
                      </a:endParaRPr>
                    </a:p>
                    <a:p>
                      <a:pPr algn="ctr">
                        <a:lnSpc>
                          <a:spcPct val="115000"/>
                        </a:lnSpc>
                        <a:spcAft>
                          <a:spcPts val="0"/>
                        </a:spcAft>
                      </a:pPr>
                      <a:r>
                        <a:rPr lang="en-GB" sz="1100" dirty="0" smtClean="0">
                          <a:effectLst/>
                        </a:rPr>
                        <a:t>5 </a:t>
                      </a:r>
                      <a:r>
                        <a:rPr lang="en-GB" sz="1100" dirty="0">
                          <a:effectLst/>
                        </a:rPr>
                        <a:t>× 10 = </a:t>
                      </a:r>
                      <a:r>
                        <a:rPr lang="en-GB" sz="1100" dirty="0" smtClean="0">
                          <a:effectLst/>
                        </a:rPr>
                        <a:t>50</a:t>
                      </a:r>
                      <a:endParaRPr lang="en-GB" sz="1100" dirty="0">
                        <a:effectLst/>
                      </a:endParaRPr>
                    </a:p>
                    <a:p>
                      <a:pPr algn="ctr">
                        <a:lnSpc>
                          <a:spcPct val="115000"/>
                        </a:lnSpc>
                        <a:spcAft>
                          <a:spcPts val="0"/>
                        </a:spcAft>
                      </a:pPr>
                      <a:r>
                        <a:rPr lang="en-GB" sz="1100" dirty="0" smtClean="0">
                          <a:effectLst/>
                        </a:rPr>
                        <a:t>5 </a:t>
                      </a:r>
                      <a:r>
                        <a:rPr lang="en-GB" sz="1100" dirty="0">
                          <a:effectLst/>
                        </a:rPr>
                        <a:t>× 11 = </a:t>
                      </a:r>
                      <a:r>
                        <a:rPr lang="en-GB" sz="1100" dirty="0" smtClean="0">
                          <a:effectLst/>
                        </a:rPr>
                        <a:t>55</a:t>
                      </a:r>
                      <a:endParaRPr lang="en-GB" sz="1100" dirty="0">
                        <a:effectLst/>
                      </a:endParaRPr>
                    </a:p>
                    <a:p>
                      <a:pPr algn="ctr">
                        <a:lnSpc>
                          <a:spcPct val="115000"/>
                        </a:lnSpc>
                        <a:spcAft>
                          <a:spcPts val="0"/>
                        </a:spcAft>
                      </a:pPr>
                      <a:r>
                        <a:rPr lang="en-GB" sz="1100" dirty="0" smtClean="0">
                          <a:effectLst/>
                        </a:rPr>
                        <a:t>5 </a:t>
                      </a:r>
                      <a:r>
                        <a:rPr lang="en-GB" sz="1100" dirty="0">
                          <a:effectLst/>
                        </a:rPr>
                        <a:t>× 12 = </a:t>
                      </a:r>
                      <a:r>
                        <a:rPr lang="en-GB" sz="1100" dirty="0" smtClean="0">
                          <a:effectLst/>
                        </a:rPr>
                        <a:t>60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5 </a:t>
                      </a:r>
                      <a:r>
                        <a:rPr lang="en-GB" sz="1100" dirty="0">
                          <a:effectLst/>
                        </a:rPr>
                        <a:t>÷ </a:t>
                      </a:r>
                      <a:r>
                        <a:rPr lang="en-GB" sz="1100" dirty="0" smtClean="0">
                          <a:effectLst/>
                        </a:rPr>
                        <a:t>5 </a:t>
                      </a:r>
                      <a:r>
                        <a:rPr lang="en-GB" sz="1100" dirty="0">
                          <a:effectLst/>
                        </a:rPr>
                        <a:t>= </a:t>
                      </a:r>
                      <a:r>
                        <a:rPr lang="en-GB" sz="1100" dirty="0" smtClean="0">
                          <a:effectLst/>
                        </a:rPr>
                        <a:t>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10 ÷ 5 = 2</a:t>
                      </a:r>
                      <a:endParaRPr lang="en-GB" sz="1100" dirty="0">
                        <a:effectLst/>
                      </a:endParaRPr>
                    </a:p>
                    <a:p>
                      <a:pPr algn="ctr">
                        <a:lnSpc>
                          <a:spcPct val="115000"/>
                        </a:lnSpc>
                        <a:spcAft>
                          <a:spcPts val="0"/>
                        </a:spcAft>
                      </a:pPr>
                      <a:r>
                        <a:rPr lang="en-GB" sz="1100" dirty="0" smtClean="0">
                          <a:effectLst/>
                        </a:rPr>
                        <a:t>15 ÷ 5 = 3</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20 ÷ 5 = 4</a:t>
                      </a:r>
                    </a:p>
                    <a:p>
                      <a:pPr algn="ctr">
                        <a:lnSpc>
                          <a:spcPct val="115000"/>
                        </a:lnSpc>
                        <a:spcAft>
                          <a:spcPts val="0"/>
                        </a:spcAft>
                      </a:pPr>
                      <a:r>
                        <a:rPr lang="en-GB" sz="1100" dirty="0" smtClean="0">
                          <a:effectLst/>
                        </a:rPr>
                        <a:t>25 ÷ 5 = 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30 ÷ 5 = 6</a:t>
                      </a:r>
                    </a:p>
                    <a:p>
                      <a:pPr algn="ctr">
                        <a:lnSpc>
                          <a:spcPct val="115000"/>
                        </a:lnSpc>
                        <a:spcAft>
                          <a:spcPts val="0"/>
                        </a:spcAft>
                      </a:pPr>
                      <a:r>
                        <a:rPr lang="en-GB" sz="1100" dirty="0" smtClean="0">
                          <a:effectLst/>
                        </a:rPr>
                        <a:t>35 ÷ 5 = 7</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40 ÷ 5 = 8</a:t>
                      </a:r>
                    </a:p>
                    <a:p>
                      <a:pPr algn="ctr">
                        <a:lnSpc>
                          <a:spcPct val="115000"/>
                        </a:lnSpc>
                        <a:spcAft>
                          <a:spcPts val="0"/>
                        </a:spcAft>
                      </a:pPr>
                      <a:r>
                        <a:rPr lang="en-GB" sz="1100" dirty="0" smtClean="0">
                          <a:effectLst/>
                        </a:rPr>
                        <a:t>45 ÷ 5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50 ÷ 5 = 10</a:t>
                      </a:r>
                    </a:p>
                    <a:p>
                      <a:pPr algn="ctr">
                        <a:lnSpc>
                          <a:spcPct val="115000"/>
                        </a:lnSpc>
                        <a:spcAft>
                          <a:spcPts val="0"/>
                        </a:spcAft>
                      </a:pPr>
                      <a:r>
                        <a:rPr lang="en-GB" sz="1100" dirty="0" smtClean="0">
                          <a:effectLst/>
                        </a:rPr>
                        <a:t>55 ÷ 5 = 11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60 ÷ 5 = 12</a:t>
                      </a: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5 </a:t>
            </a:r>
            <a:r>
              <a:rPr lang="en-GB" u="none" dirty="0" smtClean="0"/>
              <a:t>multiplied by </a:t>
            </a:r>
            <a:r>
              <a:rPr lang="en-GB" b="0" u="none" dirty="0" smtClean="0"/>
              <a:t>7?</a:t>
            </a:r>
          </a:p>
          <a:p>
            <a:pPr algn="l"/>
            <a:r>
              <a:rPr lang="en-GB" b="0" u="none" dirty="0" smtClean="0"/>
              <a:t>What is 5</a:t>
            </a:r>
            <a:r>
              <a:rPr lang="en-GB" u="none" dirty="0" smtClean="0"/>
              <a:t> times </a:t>
            </a:r>
            <a:r>
              <a:rPr lang="en-GB" b="0" u="none" dirty="0" smtClean="0"/>
              <a:t>9?</a:t>
            </a:r>
          </a:p>
          <a:p>
            <a:pPr algn="l"/>
            <a:r>
              <a:rPr lang="en-GB" b="0" u="none" dirty="0" smtClean="0"/>
              <a:t>What is 60 </a:t>
            </a:r>
            <a:r>
              <a:rPr lang="en-GB" u="none" dirty="0" smtClean="0"/>
              <a:t>divided by </a:t>
            </a:r>
            <a:r>
              <a:rPr lang="en-GB" b="0" u="none" dirty="0" smtClean="0"/>
              <a:t>5?</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5</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 </a:t>
            </a:r>
            <a:r>
              <a:rPr lang="en-GB" altLang="en-US" dirty="0" smtClean="0">
                <a:ea typeface="Calibri" pitchFamily="34" charset="0"/>
                <a:cs typeface="Times New Roman" pitchFamily="18" charset="0"/>
              </a:rPr>
              <a:t>40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5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9.</a:t>
            </a:r>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1288725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Summer 2</a:t>
            </a:r>
            <a:endParaRPr lang="en-GB" dirty="0"/>
          </a:p>
        </p:txBody>
      </p:sp>
      <p:sp>
        <p:nvSpPr>
          <p:cNvPr id="3" name="Text Placeholder 2"/>
          <p:cNvSpPr>
            <a:spLocks noGrp="1"/>
          </p:cNvSpPr>
          <p:nvPr>
            <p:ph type="body" sz="quarter" idx="11"/>
          </p:nvPr>
        </p:nvSpPr>
        <p:spPr/>
        <p:txBody>
          <a:bodyPr>
            <a:normAutofit/>
          </a:bodyPr>
          <a:lstStyle/>
          <a:p>
            <a:r>
              <a:rPr lang="en-GB" dirty="0" smtClean="0"/>
              <a:t>I can tell the time.</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Talk about time</a:t>
            </a:r>
            <a:r>
              <a:rPr lang="en-GB" altLang="en-US" dirty="0" smtClean="0">
                <a:cs typeface="Arial" pitchFamily="34" charset="0"/>
              </a:rPr>
              <a:t>  - Discuss  what time things happen. When does your child wake up? What time do they eat breakfast?  Make sure that you have an analogue clock visible in your house or that your child wears a watch with hands.</a:t>
            </a:r>
          </a:p>
          <a:p>
            <a:pPr lvl="0" eaLnBrk="0" fontAlgn="base" hangingPunct="0">
              <a:spcBef>
                <a:spcPct val="0"/>
              </a:spcBef>
              <a:spcAft>
                <a:spcPct val="0"/>
              </a:spcAft>
              <a:buClrTx/>
              <a:buSzTx/>
            </a:pPr>
            <a:endParaRPr lang="en-GB" altLang="en-US" u="sng" dirty="0">
              <a:cs typeface="Arial" pitchFamily="34" charset="0"/>
            </a:endParaRPr>
          </a:p>
          <a:p>
            <a:pPr lvl="0" eaLnBrk="0" fontAlgn="base" hangingPunct="0">
              <a:spcBef>
                <a:spcPct val="0"/>
              </a:spcBef>
              <a:spcAft>
                <a:spcPct val="0"/>
              </a:spcAft>
              <a:buClrTx/>
              <a:buSzTx/>
            </a:pPr>
            <a:r>
              <a:rPr lang="en-GB" altLang="en-US" u="sng" dirty="0" smtClean="0"/>
              <a:t>Ask your child the time regularly </a:t>
            </a:r>
            <a:r>
              <a:rPr lang="en-GB" altLang="en-US" dirty="0" smtClean="0"/>
              <a:t>– You could also give your child some responsibility for watching the clock :</a:t>
            </a:r>
          </a:p>
          <a:p>
            <a:pPr lvl="0" eaLnBrk="0" fontAlgn="base" hangingPunct="0">
              <a:spcBef>
                <a:spcPct val="0"/>
              </a:spcBef>
              <a:spcAft>
                <a:spcPct val="0"/>
              </a:spcAft>
              <a:buClrTx/>
              <a:buSzTx/>
            </a:pPr>
            <a:r>
              <a:rPr lang="en-GB" altLang="en-US" dirty="0" smtClean="0"/>
              <a:t>“The cakes need to come out of the oven at quarter past four.”</a:t>
            </a:r>
          </a:p>
          <a:p>
            <a:pPr lvl="0" eaLnBrk="0" fontAlgn="base" hangingPunct="0">
              <a:spcBef>
                <a:spcPct val="0"/>
              </a:spcBef>
              <a:spcAft>
                <a:spcPct val="0"/>
              </a:spcAft>
              <a:buClrTx/>
              <a:buSzTx/>
            </a:pPr>
            <a:r>
              <a:rPr lang="en-GB" altLang="en-US" dirty="0" smtClean="0"/>
              <a:t>“We need to leave the house at half past eight.”</a:t>
            </a:r>
          </a:p>
        </p:txBody>
      </p:sp>
      <p:sp>
        <p:nvSpPr>
          <p:cNvPr id="6" name="Text Placeholder 5"/>
          <p:cNvSpPr>
            <a:spLocks noGrp="1"/>
          </p:cNvSpPr>
          <p:nvPr>
            <p:ph type="body" sz="quarter" idx="14"/>
          </p:nvPr>
        </p:nvSpPr>
        <p:spPr>
          <a:xfrm>
            <a:off x="4365104" y="2555776"/>
            <a:ext cx="1876971" cy="1944216"/>
          </a:xfrm>
        </p:spPr>
        <p:txBody>
          <a:bodyPr/>
          <a:lstStyle/>
          <a:p>
            <a:r>
              <a:rPr lang="en-GB" dirty="0" smtClean="0"/>
              <a:t>Key Vocabulary</a:t>
            </a:r>
          </a:p>
          <a:p>
            <a:pPr algn="l"/>
            <a:r>
              <a:rPr lang="en-GB" b="0" u="none" dirty="0" smtClean="0"/>
              <a:t>Twelve </a:t>
            </a:r>
            <a:r>
              <a:rPr lang="en-GB" u="none" dirty="0" smtClean="0"/>
              <a:t>o’clock</a:t>
            </a:r>
          </a:p>
          <a:p>
            <a:pPr algn="l"/>
            <a:r>
              <a:rPr lang="en-GB" u="none" dirty="0" smtClean="0"/>
              <a:t>Half past</a:t>
            </a:r>
            <a:r>
              <a:rPr lang="en-GB" b="0" u="none" dirty="0" smtClean="0"/>
              <a:t> two</a:t>
            </a:r>
          </a:p>
          <a:p>
            <a:pPr algn="l"/>
            <a:r>
              <a:rPr lang="en-GB" u="none" dirty="0" smtClean="0"/>
              <a:t>Quarter past</a:t>
            </a:r>
            <a:r>
              <a:rPr lang="en-GB" b="0" u="none" dirty="0" smtClean="0"/>
              <a:t> three</a:t>
            </a:r>
          </a:p>
          <a:p>
            <a:pPr algn="l"/>
            <a:r>
              <a:rPr lang="en-GB" u="none" dirty="0" smtClean="0"/>
              <a:t>Quarter to</a:t>
            </a:r>
            <a:r>
              <a:rPr lang="en-GB" b="0" u="none" dirty="0" smtClean="0"/>
              <a:t> nine</a:t>
            </a:r>
          </a:p>
          <a:p>
            <a:pPr algn="l"/>
            <a:r>
              <a:rPr lang="en-GB" b="0" u="none" dirty="0" smtClean="0"/>
              <a:t>Five</a:t>
            </a:r>
            <a:r>
              <a:rPr lang="en-GB" u="none" dirty="0" smtClean="0"/>
              <a:t> past </a:t>
            </a:r>
            <a:r>
              <a:rPr lang="en-GB" b="0" u="none" dirty="0" smtClean="0"/>
              <a:t>one</a:t>
            </a:r>
          </a:p>
          <a:p>
            <a:pPr algn="l"/>
            <a:r>
              <a:rPr lang="en-GB" b="0" u="none" dirty="0" smtClean="0"/>
              <a:t>Twenty-five </a:t>
            </a:r>
            <a:r>
              <a:rPr lang="en-GB" u="none" dirty="0" smtClean="0"/>
              <a:t>to</a:t>
            </a:r>
            <a:r>
              <a:rPr lang="en-GB" b="0" u="none" dirty="0" smtClean="0"/>
              <a:t> ten</a:t>
            </a:r>
            <a:endParaRPr lang="en-GB" u="none" dirty="0"/>
          </a:p>
        </p:txBody>
      </p:sp>
      <p:sp>
        <p:nvSpPr>
          <p:cNvPr id="5" name="Content Placeholder 4"/>
          <p:cNvSpPr>
            <a:spLocks noGrp="1"/>
          </p:cNvSpPr>
          <p:nvPr>
            <p:ph sz="quarter" idx="13"/>
          </p:nvPr>
        </p:nvSpPr>
        <p:spPr>
          <a:xfrm>
            <a:off x="719336" y="2627784"/>
            <a:ext cx="3501752" cy="2946036"/>
          </a:xfrm>
        </p:spPr>
        <p:txBody>
          <a:bodyPr>
            <a:normAutofit fontScale="62500" lnSpcReduction="20000"/>
          </a:bodyPr>
          <a:lstStyle/>
          <a:p>
            <a:pPr marL="0" indent="0">
              <a:buNone/>
            </a:pPr>
            <a:r>
              <a:rPr lang="en-GB" dirty="0" smtClean="0"/>
              <a:t>Children need to be able to tell the time using a clock with hands. This target can be broken down into several steps.</a:t>
            </a:r>
          </a:p>
          <a:p>
            <a:r>
              <a:rPr lang="en-GB" dirty="0" smtClean="0"/>
              <a:t>I can tell the time to the nearest hour.</a:t>
            </a:r>
          </a:p>
          <a:p>
            <a:r>
              <a:rPr lang="en-GB" dirty="0" smtClean="0"/>
              <a:t>I can tell the time to the nearest half hour.</a:t>
            </a:r>
          </a:p>
          <a:p>
            <a:r>
              <a:rPr lang="en-GB" dirty="0" smtClean="0"/>
              <a:t>I can tell the time to the nearest quarter hour.</a:t>
            </a:r>
          </a:p>
          <a:p>
            <a:r>
              <a:rPr lang="en-GB" dirty="0" smtClean="0"/>
              <a:t>I can tell the time to the nearest five minutes.</a:t>
            </a:r>
          </a:p>
          <a:p>
            <a:pPr marL="0" indent="0">
              <a:buNone/>
            </a:pPr>
            <a:endParaRPr lang="en-GB" dirty="0"/>
          </a:p>
          <a:p>
            <a:pPr marL="0" indent="0">
              <a:buNone/>
            </a:pPr>
            <a:endParaRPr lang="en-GB" dirty="0"/>
          </a:p>
        </p:txBody>
      </p:sp>
      <p:pic>
        <p:nvPicPr>
          <p:cNvPr id="1032" name="Picture 8" descr="https://encrypted-tbn0.gstatic.com/images?q=tbn:ANd9GcSn91hrzNaLYVGYvQ9pyk4berjLjtssCB66D-jCZEH_zlHkDpudq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9120" y="4637716"/>
            <a:ext cx="723294" cy="72008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encrypted-tbn1.gstatic.com/images?q=tbn:ANd9GcTPb1IcXAnBJd6eRktfkm9UAhPaX7oMnKFEdJOrqj9xsezxaVdc0C8eWw">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3216" y="4637716"/>
            <a:ext cx="720080"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63316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1661086-283d-410d-9690-eb46015b5f3e">
      <Terms xmlns="http://schemas.microsoft.com/office/infopath/2007/PartnerControls"/>
    </lcf76f155ced4ddcb4097134ff3c332f>
    <TaxCatchAll xmlns="0f45d6c3-884a-4eac-976c-a2d6f356b70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2B4D35E75C0744BB1F049D87DFC9CC" ma:contentTypeVersion="17" ma:contentTypeDescription="Create a new document." ma:contentTypeScope="" ma:versionID="b33b52a3fb7e8cb6341069a22efb6a68">
  <xsd:schema xmlns:xsd="http://www.w3.org/2001/XMLSchema" xmlns:xs="http://www.w3.org/2001/XMLSchema" xmlns:p="http://schemas.microsoft.com/office/2006/metadata/properties" xmlns:ns2="71661086-283d-410d-9690-eb46015b5f3e" xmlns:ns3="0f45d6c3-884a-4eac-976c-a2d6f356b709" targetNamespace="http://schemas.microsoft.com/office/2006/metadata/properties" ma:root="true" ma:fieldsID="8661f678170d2c9aba81684dd3f9d01d" ns2:_="" ns3:_="">
    <xsd:import namespace="71661086-283d-410d-9690-eb46015b5f3e"/>
    <xsd:import namespace="0f45d6c3-884a-4eac-976c-a2d6f356b70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661086-283d-410d-9690-eb46015b5f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e701308-7db6-415a-9819-59e71f5c29e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f45d6c3-884a-4eac-976c-a2d6f356b70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853b18c-02ad-499e-a363-e13ac9a37a3b}" ma:internalName="TaxCatchAll" ma:showField="CatchAllData" ma:web="0f45d6c3-884a-4eac-976c-a2d6f356b70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69B1D2-1074-4F8B-9367-B513BC12B091}">
  <ds:schemaRefs>
    <ds:schemaRef ds:uri="http://schemas.microsoft.com/office/2006/documentManagement/types"/>
    <ds:schemaRef ds:uri="http://purl.org/dc/dcmitype/"/>
    <ds:schemaRef ds:uri="0f45d6c3-884a-4eac-976c-a2d6f356b709"/>
    <ds:schemaRef ds:uri="http://purl.org/dc/elements/1.1/"/>
    <ds:schemaRef ds:uri="http://schemas.microsoft.com/office/infopath/2007/PartnerControls"/>
    <ds:schemaRef ds:uri="http://purl.org/dc/terms/"/>
    <ds:schemaRef ds:uri="http://schemas.microsoft.com/office/2006/metadata/properties"/>
    <ds:schemaRef ds:uri="http://schemas.openxmlformats.org/package/2006/metadata/core-properties"/>
    <ds:schemaRef ds:uri="71661086-283d-410d-9690-eb46015b5f3e"/>
    <ds:schemaRef ds:uri="http://www.w3.org/XML/1998/namespace"/>
  </ds:schemaRefs>
</ds:datastoreItem>
</file>

<file path=customXml/itemProps2.xml><?xml version="1.0" encoding="utf-8"?>
<ds:datastoreItem xmlns:ds="http://schemas.openxmlformats.org/officeDocument/2006/customXml" ds:itemID="{CBE7886B-EDF2-469C-A39D-6A53C7A30C9D}">
  <ds:schemaRefs>
    <ds:schemaRef ds:uri="http://schemas.microsoft.com/sharepoint/v3/contenttype/forms"/>
  </ds:schemaRefs>
</ds:datastoreItem>
</file>

<file path=customXml/itemProps3.xml><?xml version="1.0" encoding="utf-8"?>
<ds:datastoreItem xmlns:ds="http://schemas.openxmlformats.org/officeDocument/2006/customXml" ds:itemID="{5FC83E14-FED0-4515-9172-560DB9D515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661086-283d-410d-9690-eb46015b5f3e"/>
    <ds:schemaRef ds:uri="0f45d6c3-884a-4eac-976c-a2d6f356b7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2243</TotalTime>
  <Words>2190</Words>
  <Application>Microsoft Office PowerPoint</Application>
  <PresentationFormat>On-screen Show (4:3)</PresentationFormat>
  <Paragraphs>257</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Bookman Old Style</vt:lpstr>
      <vt:lpstr>Calibri</vt:lpstr>
      <vt:lpstr>Gill Sans MT</vt:lpstr>
      <vt:lpstr>Times New Roman</vt:lpstr>
      <vt:lpstr>Wingdings</vt:lpstr>
      <vt:lpstr>Wingdings 3</vt:lpstr>
      <vt:lpstr>Origin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 Harbour</dc:creator>
  <cp:lastModifiedBy>Judith Garley</cp:lastModifiedBy>
  <cp:revision>120</cp:revision>
  <cp:lastPrinted>2019-09-09T14:48:02Z</cp:lastPrinted>
  <dcterms:created xsi:type="dcterms:W3CDTF">2014-08-28T09:37:14Z</dcterms:created>
  <dcterms:modified xsi:type="dcterms:W3CDTF">2024-09-25T07:49:57Z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0x010100412B4D35E75C0744BB1F049D87DFC9CC</vt:lpwstr>
  </property>
</Properties>
</file>